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79" r:id="rId3"/>
    <p:sldId id="347" r:id="rId4"/>
    <p:sldId id="309" r:id="rId5"/>
    <p:sldId id="270" r:id="rId6"/>
    <p:sldId id="346" r:id="rId7"/>
    <p:sldId id="339" r:id="rId8"/>
    <p:sldId id="343" r:id="rId9"/>
    <p:sldId id="337" r:id="rId10"/>
    <p:sldId id="335" r:id="rId11"/>
    <p:sldId id="328" r:id="rId12"/>
    <p:sldId id="340" r:id="rId13"/>
    <p:sldId id="331" r:id="rId14"/>
    <p:sldId id="351" r:id="rId15"/>
    <p:sldId id="348" r:id="rId16"/>
    <p:sldId id="349" r:id="rId17"/>
    <p:sldId id="350" r:id="rId18"/>
    <p:sldId id="345" r:id="rId19"/>
    <p:sldId id="280" r:id="rId20"/>
    <p:sldId id="336" r:id="rId21"/>
    <p:sldId id="371" r:id="rId22"/>
    <p:sldId id="382" r:id="rId23"/>
    <p:sldId id="381" r:id="rId24"/>
    <p:sldId id="374" r:id="rId25"/>
    <p:sldId id="362" r:id="rId26"/>
    <p:sldId id="342" r:id="rId27"/>
    <p:sldId id="359" r:id="rId28"/>
    <p:sldId id="354" r:id="rId29"/>
    <p:sldId id="334" r:id="rId30"/>
    <p:sldId id="329" r:id="rId31"/>
    <p:sldId id="377" r:id="rId32"/>
    <p:sldId id="376" r:id="rId33"/>
    <p:sldId id="379" r:id="rId34"/>
    <p:sldId id="375" r:id="rId35"/>
    <p:sldId id="378" r:id="rId36"/>
    <p:sldId id="353" r:id="rId37"/>
    <p:sldId id="355" r:id="rId38"/>
    <p:sldId id="356" r:id="rId39"/>
    <p:sldId id="357" r:id="rId40"/>
    <p:sldId id="358" r:id="rId41"/>
    <p:sldId id="360" r:id="rId42"/>
    <p:sldId id="275" r:id="rId43"/>
    <p:sldId id="361" r:id="rId44"/>
    <p:sldId id="326" r:id="rId45"/>
    <p:sldId id="352" r:id="rId46"/>
    <p:sldId id="344" r:id="rId47"/>
    <p:sldId id="365" r:id="rId48"/>
    <p:sldId id="325" r:id="rId49"/>
    <p:sldId id="327" r:id="rId50"/>
    <p:sldId id="333" r:id="rId51"/>
    <p:sldId id="281" r:id="rId52"/>
    <p:sldId id="373" r:id="rId53"/>
    <p:sldId id="380" r:id="rId54"/>
    <p:sldId id="372"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755159-AB4D-FBBC-B652-7F22A1403D08}" name="ashutosh satapathy" initials="as" userId="d35908ac1f75030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21" autoAdjust="0"/>
    <p:restoredTop sz="94660"/>
  </p:normalViewPr>
  <p:slideViewPr>
    <p:cSldViewPr snapToGrid="0">
      <p:cViewPr varScale="1">
        <p:scale>
          <a:sx n="70" d="100"/>
          <a:sy n="70" d="100"/>
        </p:scale>
        <p:origin x="1104"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727E3-9991-4B0C-8167-23E35F3043C3}" type="datetimeFigureOut">
              <a:rPr lang="en-US" smtClean="0"/>
              <a:pPr/>
              <a:t>11/26/2025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B3C13F-8C70-4967-B114-F8782C3B91C0}" type="slidenum">
              <a:rPr lang="en-US" smtClean="0"/>
              <a:pPr/>
              <a:t>‹#›</a:t>
            </a:fld>
            <a:endParaRPr lang="en-US"/>
          </a:p>
        </p:txBody>
      </p:sp>
    </p:spTree>
    <p:extLst>
      <p:ext uri="{BB962C8B-B14F-4D97-AF65-F5344CB8AC3E}">
        <p14:creationId xmlns:p14="http://schemas.microsoft.com/office/powerpoint/2010/main" val="4196010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B3C13F-8C70-4967-B114-F8782C3B91C0}" type="slidenum">
              <a:rPr lang="en-US" smtClean="0"/>
              <a:pPr/>
              <a:t>6</a:t>
            </a:fld>
            <a:endParaRPr lang="en-US"/>
          </a:p>
        </p:txBody>
      </p:sp>
    </p:spTree>
    <p:extLst>
      <p:ext uri="{BB962C8B-B14F-4D97-AF65-F5344CB8AC3E}">
        <p14:creationId xmlns:p14="http://schemas.microsoft.com/office/powerpoint/2010/main" val="673114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A7934-49B8-68AA-FECB-01A038392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E28C7-5992-21F1-1B4C-0318BBA502C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F04B4640-B6A7-F827-5A26-22ED59605B9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51892E8-44FB-6FC6-0968-43926A544806}"/>
              </a:ext>
            </a:extLst>
          </p:cNvPr>
          <p:cNvSpPr>
            <a:spLocks noGrp="1"/>
          </p:cNvSpPr>
          <p:nvPr>
            <p:ph type="sldNum" sz="quarter" idx="10"/>
          </p:nvPr>
        </p:nvSpPr>
        <p:spPr/>
        <p:txBody>
          <a:bodyPr/>
          <a:lstStyle/>
          <a:p>
            <a:fld id="{78B3C13F-8C70-4967-B114-F8782C3B91C0}" type="slidenum">
              <a:rPr lang="en-US" smtClean="0"/>
              <a:pPr/>
              <a:t>18</a:t>
            </a:fld>
            <a:endParaRPr lang="en-US"/>
          </a:p>
        </p:txBody>
      </p:sp>
    </p:spTree>
    <p:extLst>
      <p:ext uri="{BB962C8B-B14F-4D97-AF65-F5344CB8AC3E}">
        <p14:creationId xmlns:p14="http://schemas.microsoft.com/office/powerpoint/2010/main" val="1896378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8B3C13F-8C70-4967-B114-F8782C3B91C0}" type="slidenum">
              <a:rPr lang="en-US" smtClean="0"/>
              <a:pPr/>
              <a:t>19</a:t>
            </a:fld>
            <a:endParaRPr lang="en-US"/>
          </a:p>
        </p:txBody>
      </p:sp>
    </p:spTree>
    <p:extLst>
      <p:ext uri="{BB962C8B-B14F-4D97-AF65-F5344CB8AC3E}">
        <p14:creationId xmlns:p14="http://schemas.microsoft.com/office/powerpoint/2010/main" val="186192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B9CAD-11BE-8F5A-FDAE-53A60D6C0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768675-9B16-D79A-88B5-69C8977F12E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CC49CA6-3F8C-51B5-E4E5-45FE14974D9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89A1C2E-BB96-DB4A-4314-375DB9052EEA}"/>
              </a:ext>
            </a:extLst>
          </p:cNvPr>
          <p:cNvSpPr>
            <a:spLocks noGrp="1"/>
          </p:cNvSpPr>
          <p:nvPr>
            <p:ph type="sldNum" sz="quarter" idx="10"/>
          </p:nvPr>
        </p:nvSpPr>
        <p:spPr/>
        <p:txBody>
          <a:bodyPr/>
          <a:lstStyle/>
          <a:p>
            <a:fld id="{78B3C13F-8C70-4967-B114-F8782C3B91C0}" type="slidenum">
              <a:rPr lang="en-US" smtClean="0"/>
              <a:pPr/>
              <a:t>20</a:t>
            </a:fld>
            <a:endParaRPr lang="en-US"/>
          </a:p>
        </p:txBody>
      </p:sp>
    </p:spTree>
    <p:extLst>
      <p:ext uri="{BB962C8B-B14F-4D97-AF65-F5344CB8AC3E}">
        <p14:creationId xmlns:p14="http://schemas.microsoft.com/office/powerpoint/2010/main" val="99475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AB92D-B982-9981-CFB6-DB8D4F5713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F3030-34CD-0EE0-9400-7D4260BFB177}"/>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148DE5C-5E1F-B8FC-466E-0FA292AD6EA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9FFE977-3A54-0B4A-4274-32AFAB567DD7}"/>
              </a:ext>
            </a:extLst>
          </p:cNvPr>
          <p:cNvSpPr>
            <a:spLocks noGrp="1"/>
          </p:cNvSpPr>
          <p:nvPr>
            <p:ph type="sldNum" sz="quarter" idx="10"/>
          </p:nvPr>
        </p:nvSpPr>
        <p:spPr/>
        <p:txBody>
          <a:bodyPr/>
          <a:lstStyle/>
          <a:p>
            <a:fld id="{78B3C13F-8C70-4967-B114-F8782C3B91C0}" type="slidenum">
              <a:rPr lang="en-US" smtClean="0"/>
              <a:pPr/>
              <a:t>21</a:t>
            </a:fld>
            <a:endParaRPr lang="en-US"/>
          </a:p>
        </p:txBody>
      </p:sp>
    </p:spTree>
    <p:extLst>
      <p:ext uri="{BB962C8B-B14F-4D97-AF65-F5344CB8AC3E}">
        <p14:creationId xmlns:p14="http://schemas.microsoft.com/office/powerpoint/2010/main" val="3920746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B90-0249-B46C-976B-FC5A906224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4F5E8-7E65-91F9-2095-A469D2271BB7}"/>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F2E98788-8F3E-5D6C-8F64-382153448F1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053B1DD-09DF-2045-C968-559DBE66DD61}"/>
              </a:ext>
            </a:extLst>
          </p:cNvPr>
          <p:cNvSpPr>
            <a:spLocks noGrp="1"/>
          </p:cNvSpPr>
          <p:nvPr>
            <p:ph type="sldNum" sz="quarter" idx="10"/>
          </p:nvPr>
        </p:nvSpPr>
        <p:spPr/>
        <p:txBody>
          <a:bodyPr/>
          <a:lstStyle/>
          <a:p>
            <a:fld id="{78B3C13F-8C70-4967-B114-F8782C3B91C0}" type="slidenum">
              <a:rPr lang="en-US" smtClean="0"/>
              <a:pPr/>
              <a:t>22</a:t>
            </a:fld>
            <a:endParaRPr lang="en-US"/>
          </a:p>
        </p:txBody>
      </p:sp>
    </p:spTree>
    <p:extLst>
      <p:ext uri="{BB962C8B-B14F-4D97-AF65-F5344CB8AC3E}">
        <p14:creationId xmlns:p14="http://schemas.microsoft.com/office/powerpoint/2010/main" val="1415589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A8B1D-C5D2-8449-962A-65F1B2DBD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CAEC1-DC97-05CB-B49D-687C99C2E71B}"/>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960CA6F-ED9E-D80D-4429-1A751233AFA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6C0F4EF-F92A-DCBE-2FC6-1C3BA8637949}"/>
              </a:ext>
            </a:extLst>
          </p:cNvPr>
          <p:cNvSpPr>
            <a:spLocks noGrp="1"/>
          </p:cNvSpPr>
          <p:nvPr>
            <p:ph type="sldNum" sz="quarter" idx="10"/>
          </p:nvPr>
        </p:nvSpPr>
        <p:spPr/>
        <p:txBody>
          <a:bodyPr/>
          <a:lstStyle/>
          <a:p>
            <a:fld id="{78B3C13F-8C70-4967-B114-F8782C3B91C0}" type="slidenum">
              <a:rPr lang="en-US" smtClean="0"/>
              <a:pPr/>
              <a:t>23</a:t>
            </a:fld>
            <a:endParaRPr lang="en-US"/>
          </a:p>
        </p:txBody>
      </p:sp>
    </p:spTree>
    <p:extLst>
      <p:ext uri="{BB962C8B-B14F-4D97-AF65-F5344CB8AC3E}">
        <p14:creationId xmlns:p14="http://schemas.microsoft.com/office/powerpoint/2010/main" val="2957769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37104-C78C-AFCD-963F-3374FB667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7915C-FAAF-861F-21A0-41174F4BA1D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E5367B5E-9333-B9D6-0195-53F52286700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C8895E2-7B2A-8E98-9012-419ADF28BEC2}"/>
              </a:ext>
            </a:extLst>
          </p:cNvPr>
          <p:cNvSpPr>
            <a:spLocks noGrp="1"/>
          </p:cNvSpPr>
          <p:nvPr>
            <p:ph type="sldNum" sz="quarter" idx="10"/>
          </p:nvPr>
        </p:nvSpPr>
        <p:spPr/>
        <p:txBody>
          <a:bodyPr/>
          <a:lstStyle/>
          <a:p>
            <a:fld id="{78B3C13F-8C70-4967-B114-F8782C3B91C0}" type="slidenum">
              <a:rPr lang="en-US" smtClean="0"/>
              <a:pPr/>
              <a:t>24</a:t>
            </a:fld>
            <a:endParaRPr lang="en-US"/>
          </a:p>
        </p:txBody>
      </p:sp>
    </p:spTree>
    <p:extLst>
      <p:ext uri="{BB962C8B-B14F-4D97-AF65-F5344CB8AC3E}">
        <p14:creationId xmlns:p14="http://schemas.microsoft.com/office/powerpoint/2010/main" val="3734725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B3C13F-8C70-4967-B114-F8782C3B91C0}" type="slidenum">
              <a:rPr lang="en-US" smtClean="0"/>
              <a:pPr/>
              <a:t>38</a:t>
            </a:fld>
            <a:endParaRPr lang="en-US"/>
          </a:p>
        </p:txBody>
      </p:sp>
    </p:spTree>
    <p:extLst>
      <p:ext uri="{BB962C8B-B14F-4D97-AF65-F5344CB8AC3E}">
        <p14:creationId xmlns:p14="http://schemas.microsoft.com/office/powerpoint/2010/main" val="1576729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01E69-2421-C8B8-1CF1-C296AEB89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53362-8666-0DD8-48EB-AFF34024095A}"/>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EB8F3E3-8420-697D-F1D4-B3A18F21EFA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FFA6520-84AC-C832-4E3B-6918E86F38B5}"/>
              </a:ext>
            </a:extLst>
          </p:cNvPr>
          <p:cNvSpPr>
            <a:spLocks noGrp="1"/>
          </p:cNvSpPr>
          <p:nvPr>
            <p:ph type="sldNum" sz="quarter" idx="10"/>
          </p:nvPr>
        </p:nvSpPr>
        <p:spPr/>
        <p:txBody>
          <a:bodyPr/>
          <a:lstStyle/>
          <a:p>
            <a:fld id="{78B3C13F-8C70-4967-B114-F8782C3B91C0}" type="slidenum">
              <a:rPr lang="en-US" smtClean="0"/>
              <a:pPr/>
              <a:t>52</a:t>
            </a:fld>
            <a:endParaRPr lang="en-US"/>
          </a:p>
        </p:txBody>
      </p:sp>
    </p:spTree>
    <p:extLst>
      <p:ext uri="{BB962C8B-B14F-4D97-AF65-F5344CB8AC3E}">
        <p14:creationId xmlns:p14="http://schemas.microsoft.com/office/powerpoint/2010/main" val="1722650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C919E-C42E-7A13-B5C7-A0AC7A5258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CBFA8B-D7B3-F2F6-0A9A-29662767FCCC}"/>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8D91CB7-CF47-E555-7BA4-C91BF510E63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FC1EF64-6C90-B7B2-C107-5DB8DCB4F28A}"/>
              </a:ext>
            </a:extLst>
          </p:cNvPr>
          <p:cNvSpPr>
            <a:spLocks noGrp="1"/>
          </p:cNvSpPr>
          <p:nvPr>
            <p:ph type="sldNum" sz="quarter" idx="10"/>
          </p:nvPr>
        </p:nvSpPr>
        <p:spPr/>
        <p:txBody>
          <a:bodyPr/>
          <a:lstStyle/>
          <a:p>
            <a:fld id="{78B3C13F-8C70-4967-B114-F8782C3B91C0}" type="slidenum">
              <a:rPr lang="en-US" smtClean="0"/>
              <a:pPr/>
              <a:t>53</a:t>
            </a:fld>
            <a:endParaRPr lang="en-US"/>
          </a:p>
        </p:txBody>
      </p:sp>
    </p:spTree>
    <p:extLst>
      <p:ext uri="{BB962C8B-B14F-4D97-AF65-F5344CB8AC3E}">
        <p14:creationId xmlns:p14="http://schemas.microsoft.com/office/powerpoint/2010/main" val="214978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76078-349D-55CC-3FA3-E6F8CD525C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2ABC38-6896-D292-C9E8-C5001CF37096}"/>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6D5EB472-A923-C23D-5783-7DE6941CF6E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EB8C1D2-CB91-A935-D643-4539413E77E2}"/>
              </a:ext>
            </a:extLst>
          </p:cNvPr>
          <p:cNvSpPr>
            <a:spLocks noGrp="1"/>
          </p:cNvSpPr>
          <p:nvPr>
            <p:ph type="sldNum" sz="quarter" idx="10"/>
          </p:nvPr>
        </p:nvSpPr>
        <p:spPr/>
        <p:txBody>
          <a:bodyPr/>
          <a:lstStyle/>
          <a:p>
            <a:fld id="{78B3C13F-8C70-4967-B114-F8782C3B91C0}" type="slidenum">
              <a:rPr lang="en-US" smtClean="0"/>
              <a:pPr/>
              <a:t>7</a:t>
            </a:fld>
            <a:endParaRPr lang="en-US"/>
          </a:p>
        </p:txBody>
      </p:sp>
    </p:spTree>
    <p:extLst>
      <p:ext uri="{BB962C8B-B14F-4D97-AF65-F5344CB8AC3E}">
        <p14:creationId xmlns:p14="http://schemas.microsoft.com/office/powerpoint/2010/main" val="1113795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33E9A-E022-CA77-BB9B-2687CCF8DF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D854FB-2055-FE3F-7070-52C8734DF96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63F844F1-B12E-821D-8146-1835C8769A0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5B00CC3-4CF1-02E6-098D-463EFB6A2830}"/>
              </a:ext>
            </a:extLst>
          </p:cNvPr>
          <p:cNvSpPr>
            <a:spLocks noGrp="1"/>
          </p:cNvSpPr>
          <p:nvPr>
            <p:ph type="sldNum" sz="quarter" idx="10"/>
          </p:nvPr>
        </p:nvSpPr>
        <p:spPr/>
        <p:txBody>
          <a:bodyPr/>
          <a:lstStyle/>
          <a:p>
            <a:fld id="{78B3C13F-8C70-4967-B114-F8782C3B91C0}" type="slidenum">
              <a:rPr lang="en-US" smtClean="0"/>
              <a:pPr/>
              <a:t>54</a:t>
            </a:fld>
            <a:endParaRPr lang="en-US"/>
          </a:p>
        </p:txBody>
      </p:sp>
    </p:spTree>
    <p:extLst>
      <p:ext uri="{BB962C8B-B14F-4D97-AF65-F5344CB8AC3E}">
        <p14:creationId xmlns:p14="http://schemas.microsoft.com/office/powerpoint/2010/main" val="357844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DAE64-1D02-5C92-E9D5-E7D72D7494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3B7CD-DCC0-1613-7E12-D1D24440A85C}"/>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FC472750-2AD0-FAF2-F008-A96EF5508D2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3F028AE-EC9E-A919-7231-614BA6C68EB1}"/>
              </a:ext>
            </a:extLst>
          </p:cNvPr>
          <p:cNvSpPr>
            <a:spLocks noGrp="1"/>
          </p:cNvSpPr>
          <p:nvPr>
            <p:ph type="sldNum" sz="quarter" idx="10"/>
          </p:nvPr>
        </p:nvSpPr>
        <p:spPr/>
        <p:txBody>
          <a:bodyPr/>
          <a:lstStyle/>
          <a:p>
            <a:fld id="{78B3C13F-8C70-4967-B114-F8782C3B91C0}" type="slidenum">
              <a:rPr lang="en-US" smtClean="0"/>
              <a:pPr/>
              <a:t>8</a:t>
            </a:fld>
            <a:endParaRPr lang="en-US"/>
          </a:p>
        </p:txBody>
      </p:sp>
    </p:spTree>
    <p:extLst>
      <p:ext uri="{BB962C8B-B14F-4D97-AF65-F5344CB8AC3E}">
        <p14:creationId xmlns:p14="http://schemas.microsoft.com/office/powerpoint/2010/main" val="408184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0D85C-5AC4-C052-6FEF-696F28495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8587A3-41C4-65F7-FF39-11A73360E5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92E414-AB71-8887-21BB-2816CC0677C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BE807AE-72DB-65B1-2D93-38F7F2002361}"/>
              </a:ext>
            </a:extLst>
          </p:cNvPr>
          <p:cNvSpPr>
            <a:spLocks noGrp="1"/>
          </p:cNvSpPr>
          <p:nvPr>
            <p:ph type="sldNum" sz="quarter" idx="10"/>
          </p:nvPr>
        </p:nvSpPr>
        <p:spPr/>
        <p:txBody>
          <a:bodyPr/>
          <a:lstStyle/>
          <a:p>
            <a:fld id="{78B3C13F-8C70-4967-B114-F8782C3B91C0}" type="slidenum">
              <a:rPr lang="en-US" smtClean="0"/>
              <a:pPr/>
              <a:t>9</a:t>
            </a:fld>
            <a:endParaRPr lang="en-US"/>
          </a:p>
        </p:txBody>
      </p:sp>
    </p:spTree>
    <p:extLst>
      <p:ext uri="{BB962C8B-B14F-4D97-AF65-F5344CB8AC3E}">
        <p14:creationId xmlns:p14="http://schemas.microsoft.com/office/powerpoint/2010/main" val="3460189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21336-85F6-7160-18B7-4F2581552B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762E1-DA4B-9852-511E-10C87BD06EF9}"/>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6E5CAAE-6A3B-4AB0-CCF8-00F37C14320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BB91461-FDE8-884D-2C7B-8DE7BA3CA49F}"/>
              </a:ext>
            </a:extLst>
          </p:cNvPr>
          <p:cNvSpPr>
            <a:spLocks noGrp="1"/>
          </p:cNvSpPr>
          <p:nvPr>
            <p:ph type="sldNum" sz="quarter" idx="10"/>
          </p:nvPr>
        </p:nvSpPr>
        <p:spPr/>
        <p:txBody>
          <a:bodyPr/>
          <a:lstStyle/>
          <a:p>
            <a:fld id="{78B3C13F-8C70-4967-B114-F8782C3B91C0}" type="slidenum">
              <a:rPr lang="en-US" smtClean="0"/>
              <a:pPr/>
              <a:t>10</a:t>
            </a:fld>
            <a:endParaRPr lang="en-US"/>
          </a:p>
        </p:txBody>
      </p:sp>
    </p:spTree>
    <p:extLst>
      <p:ext uri="{BB962C8B-B14F-4D97-AF65-F5344CB8AC3E}">
        <p14:creationId xmlns:p14="http://schemas.microsoft.com/office/powerpoint/2010/main" val="3848395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9A8F6-9E17-5FDA-600F-D59BFD418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D9762-3CB2-E1E9-8B6B-8F55F66BBF0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9A6E96C1-DCAA-997B-6686-7F226AEFA80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9D10EE8-9218-1913-4683-C4692E1D603E}"/>
              </a:ext>
            </a:extLst>
          </p:cNvPr>
          <p:cNvSpPr>
            <a:spLocks noGrp="1"/>
          </p:cNvSpPr>
          <p:nvPr>
            <p:ph type="sldNum" sz="quarter" idx="10"/>
          </p:nvPr>
        </p:nvSpPr>
        <p:spPr/>
        <p:txBody>
          <a:bodyPr/>
          <a:lstStyle/>
          <a:p>
            <a:fld id="{78B3C13F-8C70-4967-B114-F8782C3B91C0}" type="slidenum">
              <a:rPr lang="en-US" smtClean="0"/>
              <a:pPr/>
              <a:t>11</a:t>
            </a:fld>
            <a:endParaRPr lang="en-US"/>
          </a:p>
        </p:txBody>
      </p:sp>
    </p:spTree>
    <p:extLst>
      <p:ext uri="{BB962C8B-B14F-4D97-AF65-F5344CB8AC3E}">
        <p14:creationId xmlns:p14="http://schemas.microsoft.com/office/powerpoint/2010/main" val="2624149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69B84-B93B-E64F-E4DF-29DE31BF76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12E2-E2A6-033A-C976-EB0C717754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19EAAF29-C6D9-8D70-8492-FCA6E929E07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D24204D-9977-60B7-A393-A2C7591E20B4}"/>
              </a:ext>
            </a:extLst>
          </p:cNvPr>
          <p:cNvSpPr>
            <a:spLocks noGrp="1"/>
          </p:cNvSpPr>
          <p:nvPr>
            <p:ph type="sldNum" sz="quarter" idx="10"/>
          </p:nvPr>
        </p:nvSpPr>
        <p:spPr/>
        <p:txBody>
          <a:bodyPr/>
          <a:lstStyle/>
          <a:p>
            <a:fld id="{78B3C13F-8C70-4967-B114-F8782C3B91C0}" type="slidenum">
              <a:rPr lang="en-US" smtClean="0"/>
              <a:pPr/>
              <a:t>12</a:t>
            </a:fld>
            <a:endParaRPr lang="en-US"/>
          </a:p>
        </p:txBody>
      </p:sp>
    </p:spTree>
    <p:extLst>
      <p:ext uri="{BB962C8B-B14F-4D97-AF65-F5344CB8AC3E}">
        <p14:creationId xmlns:p14="http://schemas.microsoft.com/office/powerpoint/2010/main" val="3856372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F231D-D464-325A-4EA8-E686A8CF7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279D3-D621-4AD0-5FDB-9D113ADA5E4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EAA5C30-F635-6FAA-7887-A6D1B904C43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07F157A-44B1-9E27-A388-579C36421223}"/>
              </a:ext>
            </a:extLst>
          </p:cNvPr>
          <p:cNvSpPr>
            <a:spLocks noGrp="1"/>
          </p:cNvSpPr>
          <p:nvPr>
            <p:ph type="sldNum" sz="quarter" idx="10"/>
          </p:nvPr>
        </p:nvSpPr>
        <p:spPr/>
        <p:txBody>
          <a:bodyPr/>
          <a:lstStyle/>
          <a:p>
            <a:fld id="{78B3C13F-8C70-4967-B114-F8782C3B91C0}" type="slidenum">
              <a:rPr lang="en-US" smtClean="0"/>
              <a:pPr/>
              <a:t>13</a:t>
            </a:fld>
            <a:endParaRPr lang="en-US"/>
          </a:p>
        </p:txBody>
      </p:sp>
    </p:spTree>
    <p:extLst>
      <p:ext uri="{BB962C8B-B14F-4D97-AF65-F5344CB8AC3E}">
        <p14:creationId xmlns:p14="http://schemas.microsoft.com/office/powerpoint/2010/main" val="653106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F1713-3605-2D49-005A-75A6573A0F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EAD76-ADF6-88CD-CE6E-1C86FC96410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EC08E550-37D3-DB47-7EEB-75E15769E72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4A967EC-5327-CD88-AE8C-3D00A04BA6B9}"/>
              </a:ext>
            </a:extLst>
          </p:cNvPr>
          <p:cNvSpPr>
            <a:spLocks noGrp="1"/>
          </p:cNvSpPr>
          <p:nvPr>
            <p:ph type="sldNum" sz="quarter" idx="10"/>
          </p:nvPr>
        </p:nvSpPr>
        <p:spPr/>
        <p:txBody>
          <a:bodyPr/>
          <a:lstStyle/>
          <a:p>
            <a:fld id="{78B3C13F-8C70-4967-B114-F8782C3B91C0}" type="slidenum">
              <a:rPr lang="en-US" smtClean="0"/>
              <a:pPr/>
              <a:t>14</a:t>
            </a:fld>
            <a:endParaRPr lang="en-US"/>
          </a:p>
        </p:txBody>
      </p:sp>
    </p:spTree>
    <p:extLst>
      <p:ext uri="{BB962C8B-B14F-4D97-AF65-F5344CB8AC3E}">
        <p14:creationId xmlns:p14="http://schemas.microsoft.com/office/powerpoint/2010/main" val="338871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6A3A6F-B049-4A3C-A314-6C5DC6ABA413}" type="datetime1">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542D4-23E8-43E0-BA8E-C972DA1A005D}" type="slidenum">
              <a:rPr lang="en-US" smtClean="0"/>
              <a:pPr/>
              <a:t>‹#›</a:t>
            </a:fld>
            <a:endParaRPr lang="en-US"/>
          </a:p>
        </p:txBody>
      </p:sp>
    </p:spTree>
    <p:extLst>
      <p:ext uri="{BB962C8B-B14F-4D97-AF65-F5344CB8AC3E}">
        <p14:creationId xmlns:p14="http://schemas.microsoft.com/office/powerpoint/2010/main" val="4217684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0F1400-0AF8-4881-9500-1BCE077EF02C}" type="datetime1">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542D4-23E8-43E0-BA8E-C972DA1A005D}" type="slidenum">
              <a:rPr lang="en-US" smtClean="0"/>
              <a:pPr/>
              <a:t>‹#›</a:t>
            </a:fld>
            <a:endParaRPr lang="en-US"/>
          </a:p>
        </p:txBody>
      </p:sp>
    </p:spTree>
    <p:extLst>
      <p:ext uri="{BB962C8B-B14F-4D97-AF65-F5344CB8AC3E}">
        <p14:creationId xmlns:p14="http://schemas.microsoft.com/office/powerpoint/2010/main" val="4165504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520AC9-8025-43C3-9D7A-B30453D05E68}" type="datetime1">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542D4-23E8-43E0-BA8E-C972DA1A005D}" type="slidenum">
              <a:rPr lang="en-US" smtClean="0"/>
              <a:pPr/>
              <a:t>‹#›</a:t>
            </a:fld>
            <a:endParaRPr lang="en-US"/>
          </a:p>
        </p:txBody>
      </p:sp>
    </p:spTree>
    <p:extLst>
      <p:ext uri="{BB962C8B-B14F-4D97-AF65-F5344CB8AC3E}">
        <p14:creationId xmlns:p14="http://schemas.microsoft.com/office/powerpoint/2010/main" val="2716315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0A0579-E4EA-4069-8E9E-A5661942CE83}" type="datetime1">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542D4-23E8-43E0-BA8E-C972DA1A005D}" type="slidenum">
              <a:rPr lang="en-US" smtClean="0"/>
              <a:pPr/>
              <a:t>‹#›</a:t>
            </a:fld>
            <a:endParaRPr lang="en-US"/>
          </a:p>
        </p:txBody>
      </p:sp>
    </p:spTree>
    <p:extLst>
      <p:ext uri="{BB962C8B-B14F-4D97-AF65-F5344CB8AC3E}">
        <p14:creationId xmlns:p14="http://schemas.microsoft.com/office/powerpoint/2010/main" val="320354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BAC4A0-A0AB-494A-9349-6940CE23F0BB}" type="datetime1">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542D4-23E8-43E0-BA8E-C972DA1A005D}" type="slidenum">
              <a:rPr lang="en-US" smtClean="0"/>
              <a:pPr/>
              <a:t>‹#›</a:t>
            </a:fld>
            <a:endParaRPr lang="en-US"/>
          </a:p>
        </p:txBody>
      </p:sp>
    </p:spTree>
    <p:extLst>
      <p:ext uri="{BB962C8B-B14F-4D97-AF65-F5344CB8AC3E}">
        <p14:creationId xmlns:p14="http://schemas.microsoft.com/office/powerpoint/2010/main" val="2522349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09F13F-E3C0-47E7-81E7-2D67CDFD97CE}" type="datetime1">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0542D4-23E8-43E0-BA8E-C972DA1A005D}" type="slidenum">
              <a:rPr lang="en-US" smtClean="0"/>
              <a:pPr/>
              <a:t>‹#›</a:t>
            </a:fld>
            <a:endParaRPr lang="en-US"/>
          </a:p>
        </p:txBody>
      </p:sp>
    </p:spTree>
    <p:extLst>
      <p:ext uri="{BB962C8B-B14F-4D97-AF65-F5344CB8AC3E}">
        <p14:creationId xmlns:p14="http://schemas.microsoft.com/office/powerpoint/2010/main" val="2258336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CB4F48-C21C-4E8E-AA43-BB8E3BD2F306}" type="datetime1">
              <a:rPr lang="en-US" smtClean="0"/>
              <a:pPr/>
              <a:t>11/26/2025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0542D4-23E8-43E0-BA8E-C972DA1A005D}" type="slidenum">
              <a:rPr lang="en-US" smtClean="0"/>
              <a:pPr/>
              <a:t>‹#›</a:t>
            </a:fld>
            <a:endParaRPr lang="en-US"/>
          </a:p>
        </p:txBody>
      </p:sp>
    </p:spTree>
    <p:extLst>
      <p:ext uri="{BB962C8B-B14F-4D97-AF65-F5344CB8AC3E}">
        <p14:creationId xmlns:p14="http://schemas.microsoft.com/office/powerpoint/2010/main" val="533100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90D7BC-B940-4993-A11F-8FBB77BA204E}" type="datetime1">
              <a:rPr lang="en-US" smtClean="0"/>
              <a:pPr/>
              <a:t>11/26/2025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0542D4-23E8-43E0-BA8E-C972DA1A005D}" type="slidenum">
              <a:rPr lang="en-US" smtClean="0"/>
              <a:pPr/>
              <a:t>‹#›</a:t>
            </a:fld>
            <a:endParaRPr lang="en-US"/>
          </a:p>
        </p:txBody>
      </p:sp>
    </p:spTree>
    <p:extLst>
      <p:ext uri="{BB962C8B-B14F-4D97-AF65-F5344CB8AC3E}">
        <p14:creationId xmlns:p14="http://schemas.microsoft.com/office/powerpoint/2010/main" val="398187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094854-92A4-4BB6-9F1F-69BBC71788FF}" type="datetime1">
              <a:rPr lang="en-US" smtClean="0"/>
              <a:pPr/>
              <a:t>11/26/2025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0542D4-23E8-43E0-BA8E-C972DA1A005D}" type="slidenum">
              <a:rPr lang="en-US" smtClean="0"/>
              <a:pPr/>
              <a:t>‹#›</a:t>
            </a:fld>
            <a:endParaRPr lang="en-US"/>
          </a:p>
        </p:txBody>
      </p:sp>
    </p:spTree>
    <p:extLst>
      <p:ext uri="{BB962C8B-B14F-4D97-AF65-F5344CB8AC3E}">
        <p14:creationId xmlns:p14="http://schemas.microsoft.com/office/powerpoint/2010/main" val="1844546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C6CBDC-D391-4FA9-8D6F-9BC119CA0B97}" type="datetime1">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0542D4-23E8-43E0-BA8E-C972DA1A005D}" type="slidenum">
              <a:rPr lang="en-US" smtClean="0"/>
              <a:pPr/>
              <a:t>‹#›</a:t>
            </a:fld>
            <a:endParaRPr lang="en-US"/>
          </a:p>
        </p:txBody>
      </p:sp>
    </p:spTree>
    <p:extLst>
      <p:ext uri="{BB962C8B-B14F-4D97-AF65-F5344CB8AC3E}">
        <p14:creationId xmlns:p14="http://schemas.microsoft.com/office/powerpoint/2010/main" val="493602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9F212E-DE5B-4D49-B277-6F5AF26D6AF0}" type="datetime1">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0542D4-23E8-43E0-BA8E-C972DA1A005D}" type="slidenum">
              <a:rPr lang="en-US" smtClean="0"/>
              <a:pPr/>
              <a:t>‹#›</a:t>
            </a:fld>
            <a:endParaRPr lang="en-US"/>
          </a:p>
        </p:txBody>
      </p:sp>
    </p:spTree>
    <p:extLst>
      <p:ext uri="{BB962C8B-B14F-4D97-AF65-F5344CB8AC3E}">
        <p14:creationId xmlns:p14="http://schemas.microsoft.com/office/powerpoint/2010/main" val="173135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5C9A0F-356B-4543-BBC4-6729314C25D3}" type="datetime1">
              <a:rPr lang="en-US" smtClean="0"/>
              <a:pPr/>
              <a:t>11/26/2025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0542D4-23E8-43E0-BA8E-C972DA1A005D}" type="slidenum">
              <a:rPr lang="en-US" smtClean="0"/>
              <a:pPr/>
              <a:t>‹#›</a:t>
            </a:fld>
            <a:endParaRPr lang="en-US"/>
          </a:p>
        </p:txBody>
      </p:sp>
    </p:spTree>
    <p:extLst>
      <p:ext uri="{BB962C8B-B14F-4D97-AF65-F5344CB8AC3E}">
        <p14:creationId xmlns:p14="http://schemas.microsoft.com/office/powerpoint/2010/main" val="20317206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ieeexplore.ieee.org/abstract/document/10983470" TargetMode="External"/><Relationship Id="rId2" Type="http://schemas.openxmlformats.org/officeDocument/2006/relationships/hyperlink" Target="https://ieeexplore.ieee.org/abstract/document/10199471" TargetMode="External"/><Relationship Id="rId1" Type="http://schemas.openxmlformats.org/officeDocument/2006/relationships/slideLayout" Target="../slideLayouts/slideLayout2.xml"/><Relationship Id="rId6" Type="http://schemas.openxmlformats.org/officeDocument/2006/relationships/hyperlink" Target="https://ijisea.org/Papers/V6S1/Farmer%20Assistant%20Portal.pdf" TargetMode="External"/><Relationship Id="rId5" Type="http://schemas.openxmlformats.org/officeDocument/2006/relationships/hyperlink" Target="https://ieeexplore.ieee.org/abstract/document/10725364/authors#authors" TargetMode="External"/><Relationship Id="rId4" Type="http://schemas.openxmlformats.org/officeDocument/2006/relationships/hyperlink" Target="https://ieeexplore.ieee.org/abstract/document/8250513"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napanta.com/market-price/andhra-pradesh/krishna/tiruvuru" TargetMode="External"/><Relationship Id="rId3" Type="http://schemas.openxmlformats.org/officeDocument/2006/relationships/hyperlink" Target="https://play.google.com/store/apps/details?id=com.org.nic.dkrishi.bio&amp;hl=en_IN" TargetMode="External"/><Relationship Id="rId7" Type="http://schemas.openxmlformats.org/officeDocument/2006/relationships/hyperlink" Target="https://www.npmjs.com/package/react-i18next" TargetMode="External"/><Relationship Id="rId2" Type="http://schemas.openxmlformats.org/officeDocument/2006/relationships/hyperlink" Target="https://ieeexplore.ieee.org/abstract/document/8973066" TargetMode="External"/><Relationship Id="rId1" Type="http://schemas.openxmlformats.org/officeDocument/2006/relationships/slideLayout" Target="../slideLayouts/slideLayout2.xml"/><Relationship Id="rId6" Type="http://schemas.openxmlformats.org/officeDocument/2006/relationships/hyperlink" Target="https://www.npmjs.com/package/google-translate-api-x" TargetMode="External"/><Relationship Id="rId5" Type="http://schemas.openxmlformats.org/officeDocument/2006/relationships/hyperlink" Target="https://www.npmjs.com/package/react-speech-recognition" TargetMode="External"/><Relationship Id="rId10" Type="http://schemas.openxmlformats.org/officeDocument/2006/relationships/hyperlink" Target="https://agri-conferences.com/" TargetMode="External"/><Relationship Id="rId4" Type="http://schemas.openxmlformats.org/officeDocument/2006/relationships/hyperlink" Target="https://www.codica.com/blog/how-to-create-pwa-with-react" TargetMode="External"/><Relationship Id="rId9" Type="http://schemas.openxmlformats.org/officeDocument/2006/relationships/hyperlink" Target="https://krishna.ap.gov.in/agriculture-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46DB-D9D6-99F1-B8FD-FBA99021C9C4}"/>
              </a:ext>
            </a:extLst>
          </p:cNvPr>
          <p:cNvSpPr>
            <a:spLocks noGrp="1"/>
          </p:cNvSpPr>
          <p:nvPr>
            <p:ph type="ctrTitle"/>
          </p:nvPr>
        </p:nvSpPr>
        <p:spPr>
          <a:xfrm>
            <a:off x="360210" y="1001248"/>
            <a:ext cx="8423580" cy="1118057"/>
          </a:xfrm>
        </p:spPr>
        <p:txBody>
          <a:bodyPr>
            <a:noAutofit/>
          </a:bodyPr>
          <a:lstStyle/>
          <a:p>
            <a:r>
              <a:rPr lang="en-US" sz="2800" dirty="0">
                <a:solidFill>
                  <a:srgbClr val="FF0000"/>
                </a:solidFill>
              </a:rPr>
              <a:t>KisanConnect: A Unified Smart Service Platform for Farmers and RSK</a:t>
            </a:r>
            <a:endParaRPr lang="en-US" sz="2800" b="1" dirty="0">
              <a:solidFill>
                <a:srgbClr val="FF0000"/>
              </a:solidFill>
              <a:latin typeface="Calisto MT" panose="02040603050505030304" pitchFamily="18" charset="0"/>
              <a:cs typeface="JasmineUPC" panose="02020603050405020304" pitchFamily="18" charset="-34"/>
            </a:endParaRPr>
          </a:p>
        </p:txBody>
      </p:sp>
      <p:sp>
        <p:nvSpPr>
          <p:cNvPr id="6" name="Title 1">
            <a:extLst>
              <a:ext uri="{FF2B5EF4-FFF2-40B4-BE49-F238E27FC236}">
                <a16:creationId xmlns:a16="http://schemas.microsoft.com/office/drawing/2014/main" id="{46D2FCE7-A20E-157E-20FA-2B09A5121833}"/>
              </a:ext>
            </a:extLst>
          </p:cNvPr>
          <p:cNvSpPr txBox="1">
            <a:spLocks/>
          </p:cNvSpPr>
          <p:nvPr/>
        </p:nvSpPr>
        <p:spPr>
          <a:xfrm>
            <a:off x="583802" y="2636508"/>
            <a:ext cx="7772400" cy="7912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tx2">
                    <a:lumMod val="50000"/>
                  </a:schemeClr>
                </a:solidFill>
                <a:latin typeface="Calisto MT" panose="02040603050505030304" pitchFamily="18" charset="0"/>
                <a:cs typeface="JasmineUPC" panose="02020603050405020304" pitchFamily="18" charset="-34"/>
              </a:rPr>
              <a:t>23CS5554: EPICS (Review-1)</a:t>
            </a:r>
          </a:p>
          <a:p>
            <a:pPr>
              <a:lnSpc>
                <a:spcPct val="150000"/>
              </a:lnSpc>
            </a:pPr>
            <a:r>
              <a:rPr lang="en-US" sz="1800" b="1" dirty="0">
                <a:solidFill>
                  <a:schemeClr val="tx2">
                    <a:lumMod val="50000"/>
                  </a:schemeClr>
                </a:solidFill>
                <a:latin typeface="Calisto MT" panose="02040603050505030304" pitchFamily="18" charset="0"/>
                <a:cs typeface="JasmineUPC" panose="02020603050405020304" pitchFamily="18" charset="-34"/>
              </a:rPr>
              <a:t>Date :17-11-25</a:t>
            </a:r>
          </a:p>
          <a:p>
            <a:pPr>
              <a:lnSpc>
                <a:spcPct val="150000"/>
              </a:lnSpc>
            </a:pPr>
            <a:r>
              <a:rPr lang="en-US" sz="1800" b="1" dirty="0">
                <a:solidFill>
                  <a:schemeClr val="tx2">
                    <a:lumMod val="50000"/>
                  </a:schemeClr>
                </a:solidFill>
                <a:latin typeface="Calisto MT" panose="02040603050505030304" pitchFamily="18" charset="0"/>
                <a:cs typeface="JasmineUPC" panose="02020603050405020304" pitchFamily="18" charset="-34"/>
              </a:rPr>
              <a:t>Batch No:16</a:t>
            </a:r>
          </a:p>
        </p:txBody>
      </p:sp>
      <p:sp>
        <p:nvSpPr>
          <p:cNvPr id="7" name="Title 1">
            <a:extLst>
              <a:ext uri="{FF2B5EF4-FFF2-40B4-BE49-F238E27FC236}">
                <a16:creationId xmlns:a16="http://schemas.microsoft.com/office/drawing/2014/main" id="{F0E7157D-0ED4-652A-8A59-DCC1031DA9E7}"/>
              </a:ext>
            </a:extLst>
          </p:cNvPr>
          <p:cNvSpPr txBox="1">
            <a:spLocks/>
          </p:cNvSpPr>
          <p:nvPr/>
        </p:nvSpPr>
        <p:spPr>
          <a:xfrm>
            <a:off x="906670" y="60484"/>
            <a:ext cx="7126664" cy="11259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latin typeface="Calisto MT" panose="02040603050505030304" pitchFamily="18" charset="0"/>
                <a:cs typeface="JasmineUPC" panose="02020603050405020304" pitchFamily="18" charset="-34"/>
              </a:rPr>
              <a:t>VR SIDDHARTHA ENGINEERING COLLEGE, VIJAYAWADA</a:t>
            </a:r>
          </a:p>
          <a:p>
            <a:r>
              <a:rPr lang="en-US" sz="2000" b="1" dirty="0">
                <a:latin typeface="Calisto MT" panose="02040603050505030304" pitchFamily="18" charset="0"/>
                <a:cs typeface="JasmineUPC" panose="02020603050405020304" pitchFamily="18" charset="-34"/>
              </a:rPr>
              <a:t>Department of Computer Science and Engineering</a:t>
            </a:r>
          </a:p>
        </p:txBody>
      </p:sp>
      <p:pic>
        <p:nvPicPr>
          <p:cNvPr id="11" name="Picture 10" descr="A picture containing diagram&#10;&#10;Description automatically generated">
            <a:extLst>
              <a:ext uri="{FF2B5EF4-FFF2-40B4-BE49-F238E27FC236}">
                <a16:creationId xmlns:a16="http://schemas.microsoft.com/office/drawing/2014/main" id="{2F0778DE-E80B-339F-BA7E-B056A9251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78" y="161404"/>
            <a:ext cx="950349" cy="1118057"/>
          </a:xfrm>
          <a:prstGeom prst="rect">
            <a:avLst/>
          </a:prstGeom>
        </p:spPr>
      </p:pic>
      <p:pic>
        <p:nvPicPr>
          <p:cNvPr id="13" name="Picture 12" descr="Logo&#10;&#10;Description automatically generated">
            <a:extLst>
              <a:ext uri="{FF2B5EF4-FFF2-40B4-BE49-F238E27FC236}">
                <a16:creationId xmlns:a16="http://schemas.microsoft.com/office/drawing/2014/main" id="{1D9962D5-2778-4C7F-FC4C-2CB25B317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8301" y="153465"/>
            <a:ext cx="1118057" cy="1118057"/>
          </a:xfrm>
          <a:prstGeom prst="rect">
            <a:avLst/>
          </a:prstGeom>
        </p:spPr>
      </p:pic>
      <p:sp>
        <p:nvSpPr>
          <p:cNvPr id="16" name="Slide Number Placeholder 15">
            <a:extLst>
              <a:ext uri="{FF2B5EF4-FFF2-40B4-BE49-F238E27FC236}">
                <a16:creationId xmlns:a16="http://schemas.microsoft.com/office/drawing/2014/main" id="{6C680849-8AC5-7306-7F26-02AD56BFE4F8}"/>
              </a:ext>
            </a:extLst>
          </p:cNvPr>
          <p:cNvSpPr>
            <a:spLocks noGrp="1"/>
          </p:cNvSpPr>
          <p:nvPr>
            <p:ph type="sldNum" sz="quarter" idx="12"/>
          </p:nvPr>
        </p:nvSpPr>
        <p:spPr/>
        <p:txBody>
          <a:bodyPr/>
          <a:lstStyle/>
          <a:p>
            <a:fld id="{D90542D4-23E8-43E0-BA8E-C972DA1A005D}" type="slidenum">
              <a:rPr lang="en-US" smtClean="0"/>
              <a:pPr/>
              <a:t>1</a:t>
            </a:fld>
            <a:endParaRPr lang="en-US" dirty="0"/>
          </a:p>
        </p:txBody>
      </p:sp>
      <p:sp>
        <p:nvSpPr>
          <p:cNvPr id="5" name="Subtitle 2">
            <a:extLst>
              <a:ext uri="{FF2B5EF4-FFF2-40B4-BE49-F238E27FC236}">
                <a16:creationId xmlns:a16="http://schemas.microsoft.com/office/drawing/2014/main" id="{F524EC18-1312-2776-478F-0AC78C8F8358}"/>
              </a:ext>
            </a:extLst>
          </p:cNvPr>
          <p:cNvSpPr txBox="1">
            <a:spLocks/>
          </p:cNvSpPr>
          <p:nvPr/>
        </p:nvSpPr>
        <p:spPr>
          <a:xfrm>
            <a:off x="237744" y="3936002"/>
            <a:ext cx="5096533" cy="236323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sz="1800" b="1" dirty="0">
                <a:solidFill>
                  <a:schemeClr val="accent2">
                    <a:lumMod val="75000"/>
                  </a:schemeClr>
                </a:solidFill>
                <a:latin typeface="Calisto MT" panose="02040603050505030304" pitchFamily="18" charset="0"/>
              </a:rPr>
              <a:t>Batch Members</a:t>
            </a:r>
            <a:endParaRPr lang="en-US" sz="1800" b="1" dirty="0">
              <a:latin typeface="Calisto MT" panose="02040603050505030304" pitchFamily="18" charset="0"/>
            </a:endParaRPr>
          </a:p>
          <a:p>
            <a:pPr>
              <a:lnSpc>
                <a:spcPct val="110000"/>
              </a:lnSpc>
            </a:pPr>
            <a:endParaRPr lang="en-US" sz="4800" b="1" dirty="0">
              <a:latin typeface="Calisto MT" panose="02040603050505030304" pitchFamily="18" charset="0"/>
            </a:endParaRPr>
          </a:p>
          <a:p>
            <a:endParaRPr lang="en-US" dirty="0"/>
          </a:p>
          <a:p>
            <a:endParaRPr lang="en-US" dirty="0"/>
          </a:p>
          <a:p>
            <a:endParaRPr lang="en-US" dirty="0"/>
          </a:p>
        </p:txBody>
      </p:sp>
      <p:sp>
        <p:nvSpPr>
          <p:cNvPr id="10" name="Subtitle 2">
            <a:extLst>
              <a:ext uri="{FF2B5EF4-FFF2-40B4-BE49-F238E27FC236}">
                <a16:creationId xmlns:a16="http://schemas.microsoft.com/office/drawing/2014/main" id="{93FFF8A9-960B-2A13-051B-56A364EC3C5F}"/>
              </a:ext>
            </a:extLst>
          </p:cNvPr>
          <p:cNvSpPr txBox="1">
            <a:spLocks/>
          </p:cNvSpPr>
          <p:nvPr/>
        </p:nvSpPr>
        <p:spPr>
          <a:xfrm>
            <a:off x="5175504" y="4007475"/>
            <a:ext cx="3968496" cy="22202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en-US" sz="2000" b="1" dirty="0">
                <a:solidFill>
                  <a:schemeClr val="accent2">
                    <a:lumMod val="75000"/>
                  </a:schemeClr>
                </a:solidFill>
                <a:latin typeface="Calisto MT" panose="02040603050505030304" pitchFamily="18" charset="0"/>
              </a:rPr>
              <a:t>Under the Guidance of</a:t>
            </a:r>
          </a:p>
          <a:p>
            <a:pPr algn="l">
              <a:lnSpc>
                <a:spcPct val="110000"/>
              </a:lnSpc>
            </a:pPr>
            <a:r>
              <a:rPr lang="en-US" sz="2000" b="1" dirty="0"/>
              <a:t>            </a:t>
            </a:r>
            <a:r>
              <a:rPr lang="en-US" sz="2000" b="1" dirty="0" err="1"/>
              <a:t>Mrs.K.Sree</a:t>
            </a:r>
            <a:r>
              <a:rPr lang="en-US" sz="2000" b="1" dirty="0"/>
              <a:t> Vijayalakshmi,</a:t>
            </a:r>
          </a:p>
          <a:p>
            <a:pPr algn="l">
              <a:lnSpc>
                <a:spcPct val="110000"/>
              </a:lnSpc>
            </a:pPr>
            <a:r>
              <a:rPr lang="en-US" sz="2000" b="1" dirty="0"/>
              <a:t>            </a:t>
            </a:r>
            <a:r>
              <a:rPr lang="en-IN" sz="1800" b="1" dirty="0" err="1"/>
              <a:t>M.Tech</a:t>
            </a:r>
            <a:r>
              <a:rPr lang="en-IN" sz="1800" b="1" dirty="0"/>
              <a:t>, (</a:t>
            </a:r>
            <a:r>
              <a:rPr lang="en-IN" sz="1800" b="1" dirty="0" err="1"/>
              <a:t>Ph.D</a:t>
            </a:r>
            <a:r>
              <a:rPr lang="en-IN" sz="1800" b="1" dirty="0"/>
              <a:t>),</a:t>
            </a:r>
            <a:endParaRPr lang="en-US" sz="1800" b="1" dirty="0"/>
          </a:p>
          <a:p>
            <a:pPr algn="l">
              <a:lnSpc>
                <a:spcPct val="110000"/>
              </a:lnSpc>
            </a:pPr>
            <a:r>
              <a:rPr lang="en-US" sz="2000" b="1" dirty="0"/>
              <a:t>            Assistant Professor</a:t>
            </a:r>
          </a:p>
          <a:p>
            <a:endParaRPr lang="en-US" dirty="0"/>
          </a:p>
          <a:p>
            <a:pPr lvl="1"/>
            <a:endParaRPr lang="en-US" dirty="0"/>
          </a:p>
        </p:txBody>
      </p:sp>
      <p:pic>
        <p:nvPicPr>
          <p:cNvPr id="8" name="Picture 7">
            <a:extLst>
              <a:ext uri="{FF2B5EF4-FFF2-40B4-BE49-F238E27FC236}">
                <a16:creationId xmlns:a16="http://schemas.microsoft.com/office/drawing/2014/main" id="{9CB8DC27-B92C-3E7E-29A3-F788DA07D368}"/>
              </a:ext>
            </a:extLst>
          </p:cNvPr>
          <p:cNvPicPr>
            <a:picLocks noChangeAspect="1"/>
          </p:cNvPicPr>
          <p:nvPr/>
        </p:nvPicPr>
        <p:blipFill>
          <a:blip r:embed="rId4"/>
          <a:stretch>
            <a:fillRect/>
          </a:stretch>
        </p:blipFill>
        <p:spPr>
          <a:xfrm>
            <a:off x="317289" y="4337997"/>
            <a:ext cx="1418383" cy="1812971"/>
          </a:xfrm>
          <a:prstGeom prst="rect">
            <a:avLst/>
          </a:prstGeom>
        </p:spPr>
      </p:pic>
      <p:pic>
        <p:nvPicPr>
          <p:cNvPr id="9" name="Picture 8">
            <a:extLst>
              <a:ext uri="{FF2B5EF4-FFF2-40B4-BE49-F238E27FC236}">
                <a16:creationId xmlns:a16="http://schemas.microsoft.com/office/drawing/2014/main" id="{769854D3-9797-1CA9-1D12-6045F8BAF420}"/>
              </a:ext>
            </a:extLst>
          </p:cNvPr>
          <p:cNvPicPr>
            <a:picLocks noChangeAspect="1"/>
          </p:cNvPicPr>
          <p:nvPr/>
        </p:nvPicPr>
        <p:blipFill>
          <a:blip r:embed="rId5"/>
          <a:stretch>
            <a:fillRect/>
          </a:stretch>
        </p:blipFill>
        <p:spPr>
          <a:xfrm>
            <a:off x="2050423" y="4317064"/>
            <a:ext cx="1609344" cy="1843134"/>
          </a:xfrm>
          <a:prstGeom prst="rect">
            <a:avLst/>
          </a:prstGeom>
        </p:spPr>
      </p:pic>
      <p:pic>
        <p:nvPicPr>
          <p:cNvPr id="12" name="Picture 11">
            <a:extLst>
              <a:ext uri="{FF2B5EF4-FFF2-40B4-BE49-F238E27FC236}">
                <a16:creationId xmlns:a16="http://schemas.microsoft.com/office/drawing/2014/main" id="{791D6B93-C9C6-CC50-7295-F4CAD0ACB8AC}"/>
              </a:ext>
            </a:extLst>
          </p:cNvPr>
          <p:cNvPicPr>
            <a:picLocks noChangeAspect="1"/>
          </p:cNvPicPr>
          <p:nvPr/>
        </p:nvPicPr>
        <p:blipFill>
          <a:blip r:embed="rId6"/>
          <a:stretch>
            <a:fillRect/>
          </a:stretch>
        </p:blipFill>
        <p:spPr>
          <a:xfrm>
            <a:off x="3968497" y="4317064"/>
            <a:ext cx="1388456" cy="1824676"/>
          </a:xfrm>
          <a:prstGeom prst="rect">
            <a:avLst/>
          </a:prstGeom>
        </p:spPr>
      </p:pic>
      <p:sp>
        <p:nvSpPr>
          <p:cNvPr id="14" name="TextBox 13">
            <a:extLst>
              <a:ext uri="{FF2B5EF4-FFF2-40B4-BE49-F238E27FC236}">
                <a16:creationId xmlns:a16="http://schemas.microsoft.com/office/drawing/2014/main" id="{0C78F785-8BB3-0F8A-8697-BAA5EC40475B}"/>
              </a:ext>
            </a:extLst>
          </p:cNvPr>
          <p:cNvSpPr txBox="1"/>
          <p:nvPr/>
        </p:nvSpPr>
        <p:spPr>
          <a:xfrm>
            <a:off x="323410" y="6108094"/>
            <a:ext cx="5376672" cy="686470"/>
          </a:xfrm>
          <a:prstGeom prst="rect">
            <a:avLst/>
          </a:prstGeom>
          <a:noFill/>
        </p:spPr>
        <p:txBody>
          <a:bodyPr wrap="square" rtlCol="0">
            <a:spAutoFit/>
          </a:bodyPr>
          <a:lstStyle/>
          <a:p>
            <a:pPr>
              <a:lnSpc>
                <a:spcPct val="110000"/>
              </a:lnSpc>
            </a:pPr>
            <a:r>
              <a:rPr lang="en-US"/>
              <a:t>Mamidi Tuhi    Inala Jaswanth Naidu    T.V.N.G. Swetha </a:t>
            </a:r>
            <a:endParaRPr lang="en-IN"/>
          </a:p>
          <a:p>
            <a:pPr>
              <a:lnSpc>
                <a:spcPct val="110000"/>
              </a:lnSpc>
            </a:pPr>
            <a:r>
              <a:rPr lang="en-US"/>
              <a:t>248W5A0505    238W1A0520                   238W1A0559</a:t>
            </a:r>
            <a:endParaRPr lang="en-IN" dirty="0"/>
          </a:p>
        </p:txBody>
      </p:sp>
    </p:spTree>
    <p:extLst>
      <p:ext uri="{BB962C8B-B14F-4D97-AF65-F5344CB8AC3E}">
        <p14:creationId xmlns:p14="http://schemas.microsoft.com/office/powerpoint/2010/main" val="359263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8ED34-33C9-506F-3396-69843A2F44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0427A9-C4DE-876C-0A7D-1DF8F5F9272F}"/>
              </a:ext>
            </a:extLst>
          </p:cNvPr>
          <p:cNvSpPr>
            <a:spLocks noGrp="1"/>
          </p:cNvSpPr>
          <p:nvPr>
            <p:ph type="title"/>
          </p:nvPr>
        </p:nvSpPr>
        <p:spPr>
          <a:xfrm>
            <a:off x="121850" y="49660"/>
            <a:ext cx="8738648" cy="747237"/>
          </a:xfrm>
        </p:spPr>
        <p:txBody>
          <a:bodyPr>
            <a:noAutofit/>
          </a:bodyPr>
          <a:lstStyle/>
          <a:p>
            <a:r>
              <a:rPr lang="en-US" sz="3000" b="1" dirty="0">
                <a:solidFill>
                  <a:schemeClr val="accent2">
                    <a:lumMod val="50000"/>
                  </a:schemeClr>
                </a:solidFill>
                <a:latin typeface="Calisto MT" panose="02040603050505030304" pitchFamily="18" charset="0"/>
              </a:rPr>
              <a:t>6. Literature Survey-4</a:t>
            </a:r>
          </a:p>
        </p:txBody>
      </p:sp>
      <p:sp>
        <p:nvSpPr>
          <p:cNvPr id="3" name="Content Placeholder 2">
            <a:extLst>
              <a:ext uri="{FF2B5EF4-FFF2-40B4-BE49-F238E27FC236}">
                <a16:creationId xmlns:a16="http://schemas.microsoft.com/office/drawing/2014/main" id="{19A6CC3E-556B-0391-1ED7-AFDCD467E380}"/>
              </a:ext>
            </a:extLst>
          </p:cNvPr>
          <p:cNvSpPr>
            <a:spLocks noGrp="1"/>
          </p:cNvSpPr>
          <p:nvPr>
            <p:ph idx="1"/>
          </p:nvPr>
        </p:nvSpPr>
        <p:spPr>
          <a:xfrm>
            <a:off x="202676" y="668208"/>
            <a:ext cx="8738648" cy="5870705"/>
          </a:xfrm>
        </p:spPr>
        <p:txBody>
          <a:bodyPr numCol="1">
            <a:normAutofit fontScale="92500" lnSpcReduction="10000"/>
          </a:bodyPr>
          <a:lstStyle/>
          <a:p>
            <a:pPr marL="0" indent="0" algn="just">
              <a:lnSpc>
                <a:spcPct val="110000"/>
              </a:lnSpc>
              <a:buNone/>
            </a:pPr>
            <a:r>
              <a:rPr lang="en-US" sz="1800" b="1" dirty="0">
                <a:solidFill>
                  <a:schemeClr val="accent2">
                    <a:lumMod val="50000"/>
                  </a:schemeClr>
                </a:solidFill>
                <a:cs typeface="Arial" panose="020B0604020202020204" pitchFamily="34" charset="0"/>
              </a:rPr>
              <a:t>Title:</a:t>
            </a:r>
            <a:r>
              <a:rPr lang="en-US" sz="1900" dirty="0">
                <a:solidFill>
                  <a:schemeClr val="accent2">
                    <a:lumMod val="50000"/>
                  </a:schemeClr>
                </a:solidFill>
                <a:cs typeface="Arial" panose="020B0604020202020204" pitchFamily="34" charset="0"/>
              </a:rPr>
              <a:t> </a:t>
            </a:r>
            <a:r>
              <a:rPr lang="en-US" sz="1900" dirty="0"/>
              <a:t>Reflecting real-time monitoring of Agricultural equipment in Rythu Bharosa Kendra</a:t>
            </a:r>
          </a:p>
          <a:p>
            <a:pPr marL="0" indent="0" algn="just">
              <a:lnSpc>
                <a:spcPct val="110000"/>
              </a:lnSpc>
              <a:buNone/>
            </a:pPr>
            <a:r>
              <a:rPr lang="en-US" sz="1800" b="1" dirty="0">
                <a:solidFill>
                  <a:schemeClr val="accent2">
                    <a:lumMod val="50000"/>
                  </a:schemeClr>
                </a:solidFill>
                <a:cs typeface="Arial" panose="020B0604020202020204" pitchFamily="34" charset="0"/>
              </a:rPr>
              <a:t>Journal Details:</a:t>
            </a:r>
            <a:r>
              <a:rPr lang="en-US" sz="1900" dirty="0"/>
              <a:t>2024 IEEE International Conference </a:t>
            </a:r>
            <a:endParaRPr lang="en-US" sz="1900" dirty="0">
              <a:cs typeface="Arial" panose="020B0604020202020204" pitchFamily="34" charset="0"/>
            </a:endParaRPr>
          </a:p>
          <a:p>
            <a:pPr marL="0" indent="0" algn="just">
              <a:lnSpc>
                <a:spcPct val="110000"/>
              </a:lnSpc>
              <a:buNone/>
            </a:pPr>
            <a:r>
              <a:rPr lang="en-US" sz="1800" b="1" dirty="0">
                <a:solidFill>
                  <a:schemeClr val="accent2">
                    <a:lumMod val="50000"/>
                  </a:schemeClr>
                </a:solidFill>
                <a:cs typeface="Arial" panose="020B0604020202020204" pitchFamily="34" charset="0"/>
              </a:rPr>
              <a:t>Description: </a:t>
            </a:r>
          </a:p>
          <a:p>
            <a:pPr marL="0" indent="0" algn="just">
              <a:lnSpc>
                <a:spcPct val="110000"/>
              </a:lnSpc>
              <a:buNone/>
            </a:pPr>
            <a:r>
              <a:rPr lang="en-US" sz="2100" dirty="0"/>
              <a:t>The RBK, an initiative by the Andhra Pradesh government, seeks to bolster farming communities by supplying quality seeds, fertilizers, and agricultural supplements while offering vital extension advisories at the village level. To modernize their operations, a proposed automated system will replace manual record-keeping by storing data directly into a database, facilitating seamless facility transactions, and generating comprehensive service reports. By outfitting RBK vehicles with GPS devices and integrating React technology for a user interface, administrators gain real-time insights into vehicle movements, optimize routes, and efficiently monitor the distribution of agricultural resources. </a:t>
            </a:r>
            <a:endParaRPr lang="en-US" sz="2100" b="1" dirty="0">
              <a:solidFill>
                <a:schemeClr val="accent2">
                  <a:lumMod val="50000"/>
                </a:schemeClr>
              </a:solidFill>
              <a:cs typeface="Arial" panose="020B0604020202020204" pitchFamily="34" charset="0"/>
            </a:endParaRPr>
          </a:p>
          <a:p>
            <a:pPr marL="0" indent="0" algn="just">
              <a:lnSpc>
                <a:spcPct val="110000"/>
              </a:lnSpc>
              <a:buNone/>
            </a:pPr>
            <a:r>
              <a:rPr lang="en-US" sz="1800" b="1" dirty="0">
                <a:solidFill>
                  <a:schemeClr val="accent2">
                    <a:lumMod val="50000"/>
                  </a:schemeClr>
                </a:solidFill>
                <a:cs typeface="Arial" panose="020B0604020202020204" pitchFamily="34" charset="0"/>
              </a:rPr>
              <a:t>Observation:</a:t>
            </a:r>
          </a:p>
          <a:p>
            <a:pPr marL="342900" indent="-342900" algn="just">
              <a:lnSpc>
                <a:spcPct val="107000"/>
              </a:lnSpc>
              <a:spcBef>
                <a:spcPts val="0"/>
              </a:spcBef>
              <a:buAutoNum type="arabicPeriod"/>
            </a:pPr>
            <a:r>
              <a:rPr lang="en-US" sz="1800" dirty="0"/>
              <a:t>Manual paperwork is replaced with a centralized database, reducing errors and saving time.</a:t>
            </a:r>
          </a:p>
          <a:p>
            <a:pPr marL="0" indent="0" algn="just">
              <a:lnSpc>
                <a:spcPct val="107000"/>
              </a:lnSpc>
              <a:spcBef>
                <a:spcPts val="0"/>
              </a:spcBef>
              <a:buNone/>
            </a:pPr>
            <a:r>
              <a:rPr lang="en-US" sz="1800" dirty="0"/>
              <a:t>2. Every transaction and distribution detail is digitally recorded, minimizing the chances of corruption or misuse of resources.</a:t>
            </a:r>
          </a:p>
          <a:p>
            <a:pPr marL="0" indent="0" algn="just">
              <a:lnSpc>
                <a:spcPct val="107000"/>
              </a:lnSpc>
              <a:spcBef>
                <a:spcPts val="0"/>
              </a:spcBef>
              <a:buNone/>
            </a:pPr>
            <a:r>
              <a:rPr lang="en-US" sz="1800" b="1" dirty="0">
                <a:solidFill>
                  <a:schemeClr val="accent2">
                    <a:lumMod val="50000"/>
                  </a:schemeClr>
                </a:solidFill>
                <a:cs typeface="Arial" panose="020B0604020202020204" pitchFamily="34" charset="0"/>
              </a:rPr>
              <a:t>Scope:</a:t>
            </a:r>
          </a:p>
          <a:p>
            <a:pPr marL="342900" indent="-342900" algn="just">
              <a:lnSpc>
                <a:spcPct val="107000"/>
              </a:lnSpc>
              <a:spcBef>
                <a:spcPts val="0"/>
              </a:spcBef>
              <a:buAutoNum type="arabicPeriod"/>
            </a:pPr>
            <a:r>
              <a:rPr lang="en-US" sz="1800" dirty="0"/>
              <a:t>Staff may require training to operate and maintain the automated system effectively.</a:t>
            </a:r>
          </a:p>
          <a:p>
            <a:pPr marL="342900" indent="-342900" algn="just">
              <a:lnSpc>
                <a:spcPct val="107000"/>
              </a:lnSpc>
              <a:spcBef>
                <a:spcPts val="0"/>
              </a:spcBef>
              <a:buAutoNum type="arabicPeriod"/>
            </a:pPr>
            <a:r>
              <a:rPr lang="en-US" sz="1800" dirty="0"/>
              <a:t>Traditional workers may be reluctant to adopt new technology or shift from manual practices.</a:t>
            </a:r>
            <a:endParaRPr lang="en-US" sz="1800" dirty="0">
              <a:latin typeface="Calisto MT" panose="02040603050505030304" pitchFamily="18" charset="0"/>
            </a:endParaRP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31BF0664-04A8-1188-E537-380B13637032}"/>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10</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1740735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2B73D-E1E0-66E6-65F4-118C87C92E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19F839-60F8-92FC-B23F-4F26D50C757E}"/>
              </a:ext>
            </a:extLst>
          </p:cNvPr>
          <p:cNvSpPr>
            <a:spLocks noGrp="1"/>
          </p:cNvSpPr>
          <p:nvPr>
            <p:ph type="title"/>
          </p:nvPr>
        </p:nvSpPr>
        <p:spPr>
          <a:xfrm>
            <a:off x="121850" y="49660"/>
            <a:ext cx="8738648" cy="747237"/>
          </a:xfrm>
        </p:spPr>
        <p:txBody>
          <a:bodyPr>
            <a:noAutofit/>
          </a:bodyPr>
          <a:lstStyle/>
          <a:p>
            <a:r>
              <a:rPr lang="en-US" sz="3000" b="1" dirty="0">
                <a:solidFill>
                  <a:schemeClr val="accent2">
                    <a:lumMod val="50000"/>
                  </a:schemeClr>
                </a:solidFill>
                <a:latin typeface="Calisto MT" panose="02040603050505030304" pitchFamily="18" charset="0"/>
              </a:rPr>
              <a:t>6. Literature Survey-5</a:t>
            </a:r>
          </a:p>
        </p:txBody>
      </p:sp>
      <p:sp>
        <p:nvSpPr>
          <p:cNvPr id="3" name="Content Placeholder 2">
            <a:extLst>
              <a:ext uri="{FF2B5EF4-FFF2-40B4-BE49-F238E27FC236}">
                <a16:creationId xmlns:a16="http://schemas.microsoft.com/office/drawing/2014/main" id="{3C82B97A-6D35-D278-C31D-097989D26029}"/>
              </a:ext>
            </a:extLst>
          </p:cNvPr>
          <p:cNvSpPr>
            <a:spLocks noGrp="1"/>
          </p:cNvSpPr>
          <p:nvPr>
            <p:ph idx="1"/>
          </p:nvPr>
        </p:nvSpPr>
        <p:spPr>
          <a:xfrm>
            <a:off x="121850" y="668208"/>
            <a:ext cx="8738648" cy="5870705"/>
          </a:xfrm>
        </p:spPr>
        <p:txBody>
          <a:bodyPr numCol="1">
            <a:normAutofit/>
          </a:bodyPr>
          <a:lstStyle/>
          <a:p>
            <a:pPr marL="0" indent="0" algn="just">
              <a:lnSpc>
                <a:spcPct val="110000"/>
              </a:lnSpc>
              <a:buNone/>
            </a:pPr>
            <a:r>
              <a:rPr lang="en-US" sz="1800" b="1" dirty="0">
                <a:solidFill>
                  <a:schemeClr val="accent2">
                    <a:lumMod val="50000"/>
                  </a:schemeClr>
                </a:solidFill>
                <a:cs typeface="Arial" panose="020B0604020202020204" pitchFamily="34" charset="0"/>
              </a:rPr>
              <a:t>Title: </a:t>
            </a:r>
            <a:r>
              <a:rPr lang="en-US" sz="1800" dirty="0">
                <a:cs typeface="Arial" panose="020B0604020202020204" pitchFamily="34" charset="0"/>
              </a:rPr>
              <a:t>Mobile Application for Fertilizers Stock &amp; Sales Monitoring for RBK</a:t>
            </a:r>
            <a:endParaRPr lang="en-US" sz="1800" dirty="0">
              <a:solidFill>
                <a:schemeClr val="tx1">
                  <a:lumMod val="95000"/>
                  <a:lumOff val="5000"/>
                </a:schemeClr>
              </a:solidFill>
              <a:cs typeface="Arial" panose="020B0604020202020204" pitchFamily="34" charset="0"/>
            </a:endParaRPr>
          </a:p>
          <a:p>
            <a:pPr marL="0" indent="0" algn="just">
              <a:lnSpc>
                <a:spcPct val="110000"/>
              </a:lnSpc>
              <a:buNone/>
            </a:pPr>
            <a:r>
              <a:rPr lang="en-US" sz="1800" b="1" dirty="0">
                <a:solidFill>
                  <a:schemeClr val="accent2">
                    <a:lumMod val="50000"/>
                  </a:schemeClr>
                </a:solidFill>
                <a:cs typeface="Arial" panose="020B0604020202020204" pitchFamily="34" charset="0"/>
              </a:rPr>
              <a:t>Journal Details: </a:t>
            </a:r>
            <a:r>
              <a:rPr lang="en-US" sz="1800" dirty="0">
                <a:cs typeface="Arial" panose="020B0604020202020204" pitchFamily="34" charset="0"/>
              </a:rPr>
              <a:t>Grenzer International Journal of Engineering and Technology,2023</a:t>
            </a:r>
          </a:p>
          <a:p>
            <a:pPr marL="0" indent="0" algn="just">
              <a:lnSpc>
                <a:spcPct val="110000"/>
              </a:lnSpc>
              <a:buNone/>
            </a:pPr>
            <a:r>
              <a:rPr lang="en-US" sz="1800" b="1" dirty="0">
                <a:solidFill>
                  <a:schemeClr val="accent2">
                    <a:lumMod val="50000"/>
                  </a:schemeClr>
                </a:solidFill>
                <a:cs typeface="Arial" panose="020B0604020202020204" pitchFamily="34" charset="0"/>
              </a:rPr>
              <a:t>Description: </a:t>
            </a:r>
          </a:p>
          <a:p>
            <a:pPr marL="0" indent="0" algn="just">
              <a:lnSpc>
                <a:spcPct val="110000"/>
              </a:lnSpc>
              <a:buNone/>
            </a:pPr>
            <a:r>
              <a:rPr lang="en-US" sz="1800" dirty="0">
                <a:cs typeface="Arial" panose="020B0604020202020204" pitchFamily="34" charset="0"/>
              </a:rPr>
              <a:t>RBKs are the places for assisting the farmers like provide seeds, fertilizers, pesticides and also maintain record on farmers.. Village Officers at RBKs maintain a hard copy record of their field review reports and availability of fertilizers and quantity of crops. Having an app or a website to store their record and also finding a nearer RBK's for them would be beneficial, so that higher officials like agricultural Officers can get a detailed timely idea of how’s the RBK sales are serving the farmers</a:t>
            </a:r>
            <a:endParaRPr lang="en-US" sz="1800" b="1" dirty="0">
              <a:solidFill>
                <a:schemeClr val="accent2">
                  <a:lumMod val="50000"/>
                </a:schemeClr>
              </a:solidFill>
              <a:cs typeface="Arial" panose="020B0604020202020204" pitchFamily="34" charset="0"/>
            </a:endParaRPr>
          </a:p>
          <a:p>
            <a:pPr marL="0" indent="0" algn="just">
              <a:lnSpc>
                <a:spcPct val="110000"/>
              </a:lnSpc>
              <a:buNone/>
            </a:pPr>
            <a:r>
              <a:rPr lang="en-US" sz="1800" b="1" dirty="0">
                <a:solidFill>
                  <a:schemeClr val="accent2">
                    <a:lumMod val="50000"/>
                  </a:schemeClr>
                </a:solidFill>
                <a:cs typeface="Arial" panose="020B0604020202020204" pitchFamily="34" charset="0"/>
              </a:rPr>
              <a:t>Observation:</a:t>
            </a:r>
          </a:p>
          <a:p>
            <a:pPr marL="0" indent="0" algn="just">
              <a:lnSpc>
                <a:spcPct val="100000"/>
              </a:lnSpc>
              <a:buNone/>
            </a:pPr>
            <a:r>
              <a:rPr lang="en-US" sz="1800" dirty="0">
                <a:solidFill>
                  <a:schemeClr val="tx1">
                    <a:lumMod val="95000"/>
                    <a:lumOff val="5000"/>
                  </a:schemeClr>
                </a:solidFill>
                <a:cs typeface="Arial" panose="020B0604020202020204" pitchFamily="34" charset="0"/>
              </a:rPr>
              <a:t>1. </a:t>
            </a:r>
            <a:r>
              <a:rPr lang="en-US" sz="1800" dirty="0">
                <a:cs typeface="Arial" panose="020B0604020202020204" pitchFamily="34" charset="0"/>
              </a:rPr>
              <a:t>They also assist farmers in locating markets for their goods.</a:t>
            </a:r>
            <a:endParaRPr lang="en-US" sz="1800" dirty="0">
              <a:solidFill>
                <a:schemeClr val="tx1">
                  <a:lumMod val="95000"/>
                  <a:lumOff val="5000"/>
                </a:schemeClr>
              </a:solidFill>
              <a:cs typeface="Arial" panose="020B0604020202020204" pitchFamily="34" charset="0"/>
            </a:endParaRPr>
          </a:p>
          <a:p>
            <a:pPr marL="0" indent="0" algn="just">
              <a:lnSpc>
                <a:spcPct val="100000"/>
              </a:lnSpc>
              <a:buNone/>
            </a:pPr>
            <a:r>
              <a:rPr lang="en-US" sz="1800" dirty="0">
                <a:solidFill>
                  <a:schemeClr val="tx1">
                    <a:lumMod val="95000"/>
                    <a:lumOff val="5000"/>
                  </a:schemeClr>
                </a:solidFill>
                <a:cs typeface="Arial" panose="020B0604020202020204" pitchFamily="34" charset="0"/>
              </a:rPr>
              <a:t>2. Maintain stock like seeds, fertilizer, pesticide data in app.</a:t>
            </a:r>
          </a:p>
          <a:p>
            <a:pPr marL="0" indent="0" algn="just">
              <a:lnSpc>
                <a:spcPct val="100000"/>
              </a:lnSpc>
              <a:buNone/>
            </a:pPr>
            <a:r>
              <a:rPr lang="en-US" sz="1800" b="1" dirty="0">
                <a:solidFill>
                  <a:schemeClr val="accent2">
                    <a:lumMod val="50000"/>
                  </a:schemeClr>
                </a:solidFill>
                <a:cs typeface="Arial" panose="020B0604020202020204" pitchFamily="34" charset="0"/>
              </a:rPr>
              <a:t>Scope:</a:t>
            </a:r>
          </a:p>
          <a:p>
            <a:pPr marL="0" indent="0" algn="just">
              <a:lnSpc>
                <a:spcPct val="100000"/>
              </a:lnSpc>
              <a:buNone/>
            </a:pPr>
            <a:r>
              <a:rPr lang="en-US" sz="1800" dirty="0">
                <a:solidFill>
                  <a:schemeClr val="tx1">
                    <a:lumMod val="95000"/>
                    <a:lumOff val="5000"/>
                  </a:schemeClr>
                </a:solidFill>
                <a:cs typeface="Arial" panose="020B0604020202020204" pitchFamily="34" charset="0"/>
              </a:rPr>
              <a:t>1.</a:t>
            </a:r>
            <a:r>
              <a:rPr lang="en-US" sz="1800" dirty="0">
                <a:cs typeface="Arial" panose="020B0604020202020204" pitchFamily="34" charset="0"/>
              </a:rPr>
              <a:t> A high level of knowledge is required by farmers to understand every portion of the app.</a:t>
            </a:r>
            <a:endParaRPr lang="en-US" sz="1800" dirty="0">
              <a:solidFill>
                <a:schemeClr val="tx1">
                  <a:lumMod val="95000"/>
                  <a:lumOff val="5000"/>
                </a:schemeClr>
              </a:solidFill>
              <a:cs typeface="Arial" panose="020B0604020202020204" pitchFamily="34" charset="0"/>
            </a:endParaRPr>
          </a:p>
          <a:p>
            <a:pPr marL="0" indent="0" algn="just">
              <a:lnSpc>
                <a:spcPct val="100000"/>
              </a:lnSpc>
              <a:buNone/>
            </a:pPr>
            <a:r>
              <a:rPr lang="en-US" sz="1800" dirty="0">
                <a:solidFill>
                  <a:schemeClr val="tx1">
                    <a:lumMod val="95000"/>
                    <a:lumOff val="5000"/>
                  </a:schemeClr>
                </a:solidFill>
                <a:cs typeface="Arial" panose="020B0604020202020204" pitchFamily="34" charset="0"/>
              </a:rPr>
              <a:t>2. </a:t>
            </a:r>
            <a:r>
              <a:rPr lang="en-US" sz="1800" dirty="0">
                <a:cs typeface="Arial" panose="020B0604020202020204" pitchFamily="34" charset="0"/>
              </a:rPr>
              <a:t>Some of the data on mobile phones is complicated and so difficult to understand.</a:t>
            </a:r>
            <a:endParaRPr lang="en-US" sz="1800" i="1" dirty="0">
              <a:solidFill>
                <a:srgbClr val="C00000"/>
              </a:solidFill>
              <a:cs typeface="Arial" panose="020B0604020202020204" pitchFamily="34" charset="0"/>
            </a:endParaRPr>
          </a:p>
          <a:p>
            <a:pPr marL="0" indent="0" algn="just">
              <a:lnSpc>
                <a:spcPct val="100000"/>
              </a:lnSpc>
              <a:buNone/>
            </a:pPr>
            <a:endParaRPr lang="en-US" sz="1800" dirty="0"/>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045CDC4E-67B0-93EC-629E-924B308AB3D1}"/>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11</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4253849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E6502-1378-81C1-8DA2-FF9EFB41E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791118-142C-0F0B-7236-D647AF224749}"/>
              </a:ext>
            </a:extLst>
          </p:cNvPr>
          <p:cNvSpPr>
            <a:spLocks noGrp="1"/>
          </p:cNvSpPr>
          <p:nvPr>
            <p:ph type="title"/>
          </p:nvPr>
        </p:nvSpPr>
        <p:spPr>
          <a:xfrm>
            <a:off x="103562" y="0"/>
            <a:ext cx="8738648" cy="747237"/>
          </a:xfrm>
        </p:spPr>
        <p:txBody>
          <a:bodyPr>
            <a:noAutofit/>
          </a:bodyPr>
          <a:lstStyle/>
          <a:p>
            <a:r>
              <a:rPr lang="en-US" sz="3000" b="1" dirty="0">
                <a:solidFill>
                  <a:schemeClr val="accent2">
                    <a:lumMod val="50000"/>
                  </a:schemeClr>
                </a:solidFill>
                <a:latin typeface="Calisto MT" panose="02040603050505030304" pitchFamily="18" charset="0"/>
              </a:rPr>
              <a:t>6. Literature Survey-6</a:t>
            </a:r>
          </a:p>
        </p:txBody>
      </p:sp>
      <p:sp>
        <p:nvSpPr>
          <p:cNvPr id="3" name="Content Placeholder 2">
            <a:extLst>
              <a:ext uri="{FF2B5EF4-FFF2-40B4-BE49-F238E27FC236}">
                <a16:creationId xmlns:a16="http://schemas.microsoft.com/office/drawing/2014/main" id="{8ACFFF60-FA94-7751-77CD-B672A4C78BE1}"/>
              </a:ext>
            </a:extLst>
          </p:cNvPr>
          <p:cNvSpPr>
            <a:spLocks noGrp="1"/>
          </p:cNvSpPr>
          <p:nvPr>
            <p:ph idx="1"/>
          </p:nvPr>
        </p:nvSpPr>
        <p:spPr>
          <a:xfrm>
            <a:off x="103562" y="616442"/>
            <a:ext cx="8738648" cy="5870705"/>
          </a:xfrm>
        </p:spPr>
        <p:txBody>
          <a:bodyPr numCol="1">
            <a:normAutofit fontScale="25000" lnSpcReduction="20000"/>
          </a:bodyPr>
          <a:lstStyle/>
          <a:p>
            <a:pPr marL="0" indent="0" algn="just">
              <a:lnSpc>
                <a:spcPct val="120000"/>
              </a:lnSpc>
              <a:buNone/>
            </a:pPr>
            <a:r>
              <a:rPr lang="en-US" sz="6800" b="1" dirty="0">
                <a:solidFill>
                  <a:schemeClr val="accent2">
                    <a:lumMod val="50000"/>
                  </a:schemeClr>
                </a:solidFill>
                <a:cs typeface="Arial" panose="020B0604020202020204" pitchFamily="34" charset="0"/>
              </a:rPr>
              <a:t>Title:</a:t>
            </a:r>
            <a:r>
              <a:rPr lang="en-US" sz="6800" dirty="0">
                <a:solidFill>
                  <a:schemeClr val="accent2">
                    <a:lumMod val="50000"/>
                  </a:schemeClr>
                </a:solidFill>
                <a:cs typeface="Arial" panose="020B0604020202020204" pitchFamily="34" charset="0"/>
              </a:rPr>
              <a:t> </a:t>
            </a:r>
            <a:r>
              <a:rPr lang="en-US" sz="7200" dirty="0"/>
              <a:t>SMART KISAN: A Mobile App for Farmers' Assistance in Agricultural Activities</a:t>
            </a:r>
          </a:p>
          <a:p>
            <a:pPr marL="0" indent="0" algn="just">
              <a:lnSpc>
                <a:spcPct val="120000"/>
              </a:lnSpc>
              <a:buNone/>
            </a:pPr>
            <a:r>
              <a:rPr lang="en-US" sz="6800" b="1" dirty="0">
                <a:solidFill>
                  <a:schemeClr val="accent2">
                    <a:lumMod val="50000"/>
                  </a:schemeClr>
                </a:solidFill>
                <a:cs typeface="Arial" panose="020B0604020202020204" pitchFamily="34" charset="0"/>
              </a:rPr>
              <a:t>Journal Details: </a:t>
            </a:r>
            <a:r>
              <a:rPr lang="en-US" sz="7200" dirty="0"/>
              <a:t>2023 International Conference on Smart Systems for applications in Electrica</a:t>
            </a:r>
          </a:p>
          <a:p>
            <a:pPr marL="0" indent="0" algn="just">
              <a:lnSpc>
                <a:spcPct val="120000"/>
              </a:lnSpc>
              <a:buNone/>
            </a:pPr>
            <a:r>
              <a:rPr lang="en-US" sz="6800" b="1" dirty="0">
                <a:solidFill>
                  <a:schemeClr val="accent2">
                    <a:lumMod val="50000"/>
                  </a:schemeClr>
                </a:solidFill>
                <a:cs typeface="Arial" panose="020B0604020202020204" pitchFamily="34" charset="0"/>
              </a:rPr>
              <a:t>Description: </a:t>
            </a:r>
          </a:p>
          <a:p>
            <a:pPr marL="0" indent="0" algn="just">
              <a:lnSpc>
                <a:spcPct val="120000"/>
              </a:lnSpc>
              <a:buNone/>
            </a:pPr>
            <a:r>
              <a:rPr lang="en-US" sz="7200" dirty="0"/>
              <a:t>Farmers in India face various challenges during the crop cycle, including a lack of knowledge about the latest technologies, practices, and disease identification and management. Additionally, farmers often struggle to find appropriate storage facilities and determine fair market prices for their produce. To address these issues, a digital solution is proposed in the form of a mobile application for farmers. The application includes six features: a technology library, plant disease identification and diagnosis, an automated chatbot for answering questions, weather alert information, information on nearby warehouses and market prices for produce. The app is designed to provide farmers with the necessary tools to address their problems independently, including multilingual support.</a:t>
            </a:r>
          </a:p>
          <a:p>
            <a:pPr marL="0" indent="0" algn="just">
              <a:lnSpc>
                <a:spcPct val="120000"/>
              </a:lnSpc>
              <a:buNone/>
            </a:pPr>
            <a:r>
              <a:rPr lang="en-US" sz="6800" b="1" dirty="0">
                <a:solidFill>
                  <a:schemeClr val="accent2">
                    <a:lumMod val="50000"/>
                  </a:schemeClr>
                </a:solidFill>
                <a:cs typeface="Arial" panose="020B0604020202020204" pitchFamily="34" charset="0"/>
              </a:rPr>
              <a:t>Observation:</a:t>
            </a:r>
            <a:endParaRPr lang="en-US" sz="6800" dirty="0"/>
          </a:p>
          <a:p>
            <a:pPr marL="342900" indent="-342900" algn="just">
              <a:lnSpc>
                <a:spcPct val="120000"/>
              </a:lnSpc>
              <a:spcBef>
                <a:spcPts val="0"/>
              </a:spcBef>
              <a:buAutoNum type="arabicPeriod"/>
            </a:pPr>
            <a:r>
              <a:rPr lang="en-US" sz="7200" dirty="0"/>
              <a:t>Helps farmers from different regions overcome language barriers, increasing accessibility and usability.</a:t>
            </a:r>
          </a:p>
          <a:p>
            <a:pPr marL="342900" indent="-342900" algn="just">
              <a:lnSpc>
                <a:spcPct val="120000"/>
              </a:lnSpc>
              <a:spcBef>
                <a:spcPts val="0"/>
              </a:spcBef>
              <a:buAutoNum type="arabicPeriod"/>
            </a:pPr>
            <a:r>
              <a:rPr lang="en-US" sz="7200" dirty="0"/>
              <a:t>Weather alerts help farmers make better decisions.</a:t>
            </a:r>
          </a:p>
          <a:p>
            <a:pPr marL="0" indent="0" algn="just">
              <a:lnSpc>
                <a:spcPct val="120000"/>
              </a:lnSpc>
              <a:spcBef>
                <a:spcPts val="0"/>
              </a:spcBef>
              <a:buNone/>
            </a:pPr>
            <a:r>
              <a:rPr lang="en-US" sz="6800" b="1" dirty="0">
                <a:solidFill>
                  <a:schemeClr val="accent2">
                    <a:lumMod val="50000"/>
                  </a:schemeClr>
                </a:solidFill>
                <a:cs typeface="Arial" panose="020B0604020202020204" pitchFamily="34" charset="0"/>
              </a:rPr>
              <a:t>Scope:</a:t>
            </a:r>
            <a:endParaRPr lang="en-US" sz="6800" dirty="0"/>
          </a:p>
          <a:p>
            <a:pPr marL="342900" indent="-342900" algn="just">
              <a:lnSpc>
                <a:spcPct val="120000"/>
              </a:lnSpc>
              <a:spcBef>
                <a:spcPts val="0"/>
              </a:spcBef>
              <a:buAutoNum type="arabicPeriod"/>
            </a:pPr>
            <a:r>
              <a:rPr lang="en-US" sz="7200" dirty="0"/>
              <a:t>Farmers without smartphones or internet access may not benefit from the application.</a:t>
            </a:r>
          </a:p>
          <a:p>
            <a:pPr marL="342900" indent="-342900" algn="just">
              <a:lnSpc>
                <a:spcPct val="120000"/>
              </a:lnSpc>
              <a:spcBef>
                <a:spcPts val="0"/>
              </a:spcBef>
              <a:buAutoNum type="arabicPeriod"/>
            </a:pPr>
            <a:r>
              <a:rPr lang="en-US" sz="7200" dirty="0"/>
              <a:t>Some farmers may find it difficult to use digital features like chatbots or disease detection tools without proper training.</a:t>
            </a:r>
            <a:endParaRPr lang="en-US" sz="1800" dirty="0"/>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6B84D5C7-09A8-375B-00A2-DAADF35C56B9}"/>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12</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117896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626BB-DC7F-BFBB-8C11-727E3440E6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4EB21-F077-44C6-1F1B-B6106EE1FB14}"/>
              </a:ext>
            </a:extLst>
          </p:cNvPr>
          <p:cNvSpPr>
            <a:spLocks noGrp="1"/>
          </p:cNvSpPr>
          <p:nvPr>
            <p:ph type="title"/>
          </p:nvPr>
        </p:nvSpPr>
        <p:spPr>
          <a:xfrm>
            <a:off x="112706" y="49660"/>
            <a:ext cx="8738648" cy="747237"/>
          </a:xfrm>
        </p:spPr>
        <p:txBody>
          <a:bodyPr>
            <a:noAutofit/>
          </a:bodyPr>
          <a:lstStyle/>
          <a:p>
            <a:r>
              <a:rPr lang="en-US" sz="3000" b="1" dirty="0">
                <a:solidFill>
                  <a:schemeClr val="accent2">
                    <a:lumMod val="50000"/>
                  </a:schemeClr>
                </a:solidFill>
                <a:latin typeface="Calisto MT" panose="02040603050505030304" pitchFamily="18" charset="0"/>
              </a:rPr>
              <a:t>6. Literature Survey-7</a:t>
            </a:r>
          </a:p>
        </p:txBody>
      </p:sp>
      <p:sp>
        <p:nvSpPr>
          <p:cNvPr id="3" name="Content Placeholder 2">
            <a:extLst>
              <a:ext uri="{FF2B5EF4-FFF2-40B4-BE49-F238E27FC236}">
                <a16:creationId xmlns:a16="http://schemas.microsoft.com/office/drawing/2014/main" id="{D62007EB-4E2D-5DD8-02BB-3930A2194C00}"/>
              </a:ext>
            </a:extLst>
          </p:cNvPr>
          <p:cNvSpPr>
            <a:spLocks noGrp="1"/>
          </p:cNvSpPr>
          <p:nvPr>
            <p:ph idx="1"/>
          </p:nvPr>
        </p:nvSpPr>
        <p:spPr>
          <a:xfrm>
            <a:off x="202676" y="668208"/>
            <a:ext cx="8738648" cy="5870705"/>
          </a:xfrm>
        </p:spPr>
        <p:txBody>
          <a:bodyPr numCol="1">
            <a:normAutofit lnSpcReduction="10000"/>
          </a:bodyPr>
          <a:lstStyle/>
          <a:p>
            <a:pPr marL="0" indent="0" algn="just">
              <a:lnSpc>
                <a:spcPct val="110000"/>
              </a:lnSpc>
              <a:buNone/>
            </a:pPr>
            <a:r>
              <a:rPr lang="en-US" sz="1800" b="1" dirty="0">
                <a:solidFill>
                  <a:schemeClr val="accent2">
                    <a:lumMod val="50000"/>
                  </a:schemeClr>
                </a:solidFill>
                <a:cs typeface="Arial" panose="020B0604020202020204" pitchFamily="34" charset="0"/>
              </a:rPr>
              <a:t>Title: </a:t>
            </a:r>
            <a:r>
              <a:rPr lang="en-US" sz="1800" dirty="0"/>
              <a:t>Mobile Applications Empowering Smallholder Farmers: A Review of the Impact on Agricultural Development</a:t>
            </a:r>
            <a:endParaRPr lang="en-US" sz="1800" dirty="0">
              <a:solidFill>
                <a:schemeClr val="tx1">
                  <a:lumMod val="95000"/>
                  <a:lumOff val="5000"/>
                </a:schemeClr>
              </a:solidFill>
              <a:cs typeface="Arial" panose="020B0604020202020204" pitchFamily="34" charset="0"/>
            </a:endParaRPr>
          </a:p>
          <a:p>
            <a:pPr marL="0" indent="0" algn="just">
              <a:lnSpc>
                <a:spcPct val="110000"/>
              </a:lnSpc>
              <a:buNone/>
            </a:pPr>
            <a:r>
              <a:rPr lang="en-US" sz="1800" b="1" dirty="0">
                <a:solidFill>
                  <a:schemeClr val="accent2">
                    <a:lumMod val="50000"/>
                  </a:schemeClr>
                </a:solidFill>
                <a:cs typeface="Arial" panose="020B0604020202020204" pitchFamily="34" charset="0"/>
              </a:rPr>
              <a:t>Journal Details: </a:t>
            </a:r>
            <a:r>
              <a:rPr lang="en-US" sz="1800" dirty="0"/>
              <a:t>International Journal of Social Analytics 2023</a:t>
            </a:r>
            <a:endParaRPr lang="en-US" sz="1800" dirty="0">
              <a:cs typeface="Arial" panose="020B0604020202020204" pitchFamily="34" charset="0"/>
            </a:endParaRPr>
          </a:p>
          <a:p>
            <a:pPr marL="0" indent="0" algn="just">
              <a:lnSpc>
                <a:spcPct val="110000"/>
              </a:lnSpc>
              <a:buNone/>
            </a:pPr>
            <a:r>
              <a:rPr lang="en-US" sz="1800" b="1" dirty="0">
                <a:solidFill>
                  <a:schemeClr val="accent2">
                    <a:lumMod val="50000"/>
                  </a:schemeClr>
                </a:solidFill>
                <a:cs typeface="Arial" panose="020B0604020202020204" pitchFamily="34" charset="0"/>
              </a:rPr>
              <a:t>Description: </a:t>
            </a:r>
          </a:p>
          <a:p>
            <a:pPr marL="0" indent="0" algn="just">
              <a:lnSpc>
                <a:spcPct val="110000"/>
              </a:lnSpc>
              <a:buNone/>
            </a:pPr>
            <a:r>
              <a:rPr lang="en-US" sz="1800" dirty="0"/>
              <a:t>The mobile apps have facilitated real-time access to relevant agricultural information, including weather updates, crop prices, best farming practices, and pest management techniques. The availability of reliable information enables farmers to make informed decisions, leading to enhanced productivity and better crop yields. Additionally, these apps provide price transparency, allowing farmers to negotiate better prices for their produce, leading to improved income and capturing a larger share of the market value for their products. The research also highlights the financial services offered by mobile applications in developing countries, such as mobile banking and digital payment solutions. </a:t>
            </a:r>
            <a:endParaRPr lang="en-US" sz="1800" b="1" dirty="0">
              <a:solidFill>
                <a:schemeClr val="accent2">
                  <a:lumMod val="50000"/>
                </a:schemeClr>
              </a:solidFill>
              <a:cs typeface="Arial" panose="020B0604020202020204" pitchFamily="34" charset="0"/>
            </a:endParaRPr>
          </a:p>
          <a:p>
            <a:pPr marL="0" indent="0" algn="just">
              <a:lnSpc>
                <a:spcPct val="110000"/>
              </a:lnSpc>
              <a:buNone/>
            </a:pPr>
            <a:r>
              <a:rPr lang="en-US" sz="1800" b="1" dirty="0">
                <a:solidFill>
                  <a:schemeClr val="accent2">
                    <a:lumMod val="50000"/>
                  </a:schemeClr>
                </a:solidFill>
                <a:cs typeface="Arial" panose="020B0604020202020204" pitchFamily="34" charset="0"/>
              </a:rPr>
              <a:t>Observation:</a:t>
            </a:r>
          </a:p>
          <a:p>
            <a:pPr marL="0" indent="0" algn="just">
              <a:lnSpc>
                <a:spcPct val="107000"/>
              </a:lnSpc>
              <a:spcBef>
                <a:spcPts val="0"/>
              </a:spcBef>
              <a:buNone/>
            </a:pPr>
            <a:r>
              <a:rPr lang="en-US" sz="1800" dirty="0"/>
              <a:t>1.</a:t>
            </a:r>
            <a:r>
              <a:rPr lang="en-IN" sz="1800" dirty="0"/>
              <a:t> Optimizing Resource Management.</a:t>
            </a:r>
            <a:endParaRPr lang="en-US" sz="1800" dirty="0"/>
          </a:p>
          <a:p>
            <a:pPr marL="0" indent="0" algn="just">
              <a:lnSpc>
                <a:spcPct val="107000"/>
              </a:lnSpc>
              <a:spcBef>
                <a:spcPts val="0"/>
              </a:spcBef>
              <a:buNone/>
            </a:pPr>
            <a:r>
              <a:rPr lang="en-US" sz="1800" dirty="0"/>
              <a:t>2. </a:t>
            </a:r>
            <a:r>
              <a:rPr lang="en-IN" sz="1800" dirty="0"/>
              <a:t>Enhancing Financial Inclusion.</a:t>
            </a:r>
            <a:endParaRPr lang="en-US" sz="1800" b="1" dirty="0">
              <a:solidFill>
                <a:schemeClr val="accent2">
                  <a:lumMod val="50000"/>
                </a:schemeClr>
              </a:solidFill>
              <a:cs typeface="Arial" panose="020B0604020202020204" pitchFamily="34" charset="0"/>
            </a:endParaRPr>
          </a:p>
          <a:p>
            <a:pPr marL="0" indent="0" algn="just">
              <a:lnSpc>
                <a:spcPct val="100000"/>
              </a:lnSpc>
              <a:buNone/>
            </a:pPr>
            <a:r>
              <a:rPr lang="en-US" sz="1800" b="1" dirty="0">
                <a:solidFill>
                  <a:schemeClr val="accent2">
                    <a:lumMod val="50000"/>
                  </a:schemeClr>
                </a:solidFill>
                <a:cs typeface="Arial" panose="020B0604020202020204" pitchFamily="34" charset="0"/>
              </a:rPr>
              <a:t>Scope:</a:t>
            </a:r>
          </a:p>
          <a:p>
            <a:pPr marL="0" indent="0" algn="just">
              <a:lnSpc>
                <a:spcPct val="107000"/>
              </a:lnSpc>
              <a:spcBef>
                <a:spcPts val="0"/>
              </a:spcBef>
              <a:buNone/>
            </a:pPr>
            <a:r>
              <a:rPr lang="en-US" sz="1800" dirty="0"/>
              <a:t>1. limited access to a stable internet connection.</a:t>
            </a:r>
          </a:p>
          <a:p>
            <a:pPr marL="0" indent="0" algn="just">
              <a:lnSpc>
                <a:spcPct val="107000"/>
              </a:lnSpc>
              <a:spcBef>
                <a:spcPts val="0"/>
              </a:spcBef>
              <a:buNone/>
            </a:pPr>
            <a:r>
              <a:rPr lang="en-US" sz="1800" dirty="0"/>
              <a:t>2.Languague barrier i.e., within local language is not available</a:t>
            </a:r>
            <a:r>
              <a:rPr lang="en-US" sz="1800" dirty="0">
                <a:latin typeface="Calisto MT" panose="02040603050505030304" pitchFamily="18" charset="0"/>
              </a:rPr>
              <a:t>.</a:t>
            </a: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07101BEC-F34A-B5C0-6A3E-AD78CFBFE936}"/>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13</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49099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7C2A3-B7B1-4794-08E5-259A2C8AD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1BCBA-4411-CAF2-6D0F-45D999F6E381}"/>
              </a:ext>
            </a:extLst>
          </p:cNvPr>
          <p:cNvSpPr>
            <a:spLocks noGrp="1"/>
          </p:cNvSpPr>
          <p:nvPr>
            <p:ph type="title"/>
          </p:nvPr>
        </p:nvSpPr>
        <p:spPr>
          <a:xfrm>
            <a:off x="112706" y="49660"/>
            <a:ext cx="8738648" cy="747237"/>
          </a:xfrm>
        </p:spPr>
        <p:txBody>
          <a:bodyPr>
            <a:noAutofit/>
          </a:bodyPr>
          <a:lstStyle/>
          <a:p>
            <a:r>
              <a:rPr lang="en-US" sz="3000" b="1" dirty="0">
                <a:solidFill>
                  <a:schemeClr val="accent2">
                    <a:lumMod val="50000"/>
                  </a:schemeClr>
                </a:solidFill>
                <a:latin typeface="Calisto MT" panose="02040603050505030304" pitchFamily="18" charset="0"/>
              </a:rPr>
              <a:t>6. Literature Survey-8</a:t>
            </a:r>
          </a:p>
        </p:txBody>
      </p:sp>
      <p:sp>
        <p:nvSpPr>
          <p:cNvPr id="3" name="Content Placeholder 2">
            <a:extLst>
              <a:ext uri="{FF2B5EF4-FFF2-40B4-BE49-F238E27FC236}">
                <a16:creationId xmlns:a16="http://schemas.microsoft.com/office/drawing/2014/main" id="{FDFF60DE-5DAE-26C1-B863-CBB18F9B1594}"/>
              </a:ext>
            </a:extLst>
          </p:cNvPr>
          <p:cNvSpPr>
            <a:spLocks noGrp="1"/>
          </p:cNvSpPr>
          <p:nvPr>
            <p:ph idx="1"/>
          </p:nvPr>
        </p:nvSpPr>
        <p:spPr>
          <a:xfrm>
            <a:off x="112705" y="641272"/>
            <a:ext cx="8907429" cy="6080204"/>
          </a:xfrm>
        </p:spPr>
        <p:txBody>
          <a:bodyPr numCol="1">
            <a:normAutofit lnSpcReduction="10000"/>
          </a:bodyPr>
          <a:lstStyle/>
          <a:p>
            <a:pPr marL="0" indent="0" algn="just">
              <a:lnSpc>
                <a:spcPct val="110000"/>
              </a:lnSpc>
              <a:buNone/>
            </a:pPr>
            <a:r>
              <a:rPr lang="en-US" sz="1800" b="1" dirty="0">
                <a:solidFill>
                  <a:schemeClr val="accent2">
                    <a:lumMod val="50000"/>
                  </a:schemeClr>
                </a:solidFill>
                <a:cs typeface="Arial" panose="020B0604020202020204" pitchFamily="34" charset="0"/>
              </a:rPr>
              <a:t>Title: </a:t>
            </a:r>
            <a:r>
              <a:rPr lang="en-US" sz="1800" dirty="0"/>
              <a:t>Android App to Connect Farmers to Retailers and Food Processing Industry</a:t>
            </a:r>
          </a:p>
          <a:p>
            <a:pPr marL="0" indent="0" algn="just">
              <a:lnSpc>
                <a:spcPct val="110000"/>
              </a:lnSpc>
              <a:buNone/>
            </a:pPr>
            <a:r>
              <a:rPr lang="en-US" sz="1800" b="1" dirty="0">
                <a:solidFill>
                  <a:schemeClr val="accent2">
                    <a:lumMod val="50000"/>
                  </a:schemeClr>
                </a:solidFill>
                <a:cs typeface="Arial" panose="020B0604020202020204" pitchFamily="34" charset="0"/>
              </a:rPr>
              <a:t>Journal Details: </a:t>
            </a:r>
            <a:r>
              <a:rPr lang="fr-FR" sz="1800" dirty="0"/>
              <a:t>: 2018 3rd International Conference on Inventive Computation Technologies (ICICT)</a:t>
            </a:r>
            <a:endParaRPr lang="en-US" sz="1800" dirty="0">
              <a:cs typeface="Arial" panose="020B0604020202020204" pitchFamily="34" charset="0"/>
            </a:endParaRPr>
          </a:p>
          <a:p>
            <a:pPr marL="0" indent="0" algn="just">
              <a:lnSpc>
                <a:spcPct val="110000"/>
              </a:lnSpc>
              <a:buNone/>
            </a:pPr>
            <a:r>
              <a:rPr lang="en-US" sz="1800" b="1" dirty="0">
                <a:solidFill>
                  <a:schemeClr val="accent2">
                    <a:lumMod val="50000"/>
                  </a:schemeClr>
                </a:solidFill>
                <a:cs typeface="Arial" panose="020B0604020202020204" pitchFamily="34" charset="0"/>
              </a:rPr>
              <a:t>Description: </a:t>
            </a:r>
          </a:p>
          <a:p>
            <a:pPr marL="0" indent="0" algn="just">
              <a:lnSpc>
                <a:spcPct val="110000"/>
              </a:lnSpc>
              <a:buNone/>
            </a:pPr>
            <a:r>
              <a:rPr lang="en-US" sz="1800" dirty="0"/>
              <a:t>The mobile application is intended to be used for fast and updated information delivering system for farmers. Also, it has native language support to make the transaction easy for farmers. The mobile application treats farmers as a seller and a buyer. The intention behind this paper is to help farmers so they buy or sell their agriculture goods and products. Market prices provided by data.gov.in lets the system to keep the selling and buying prices in control. As the products are to be browsed and there may be plenty of products for the user. To make browsing easy many filters can provide. Farmers face many problems while selling their goods and products, this system promises to provide an easy and recreational way to sell the products. The system lets the farmers to sell goods at a reasonable price and makes business even fair and transparent. </a:t>
            </a:r>
          </a:p>
          <a:p>
            <a:pPr marL="0" indent="0" algn="just">
              <a:lnSpc>
                <a:spcPct val="110000"/>
              </a:lnSpc>
              <a:buNone/>
            </a:pPr>
            <a:r>
              <a:rPr lang="en-US" sz="1800" b="1" dirty="0">
                <a:solidFill>
                  <a:schemeClr val="accent2">
                    <a:lumMod val="50000"/>
                  </a:schemeClr>
                </a:solidFill>
                <a:cs typeface="Arial" panose="020B0604020202020204" pitchFamily="34" charset="0"/>
              </a:rPr>
              <a:t>Observation:</a:t>
            </a:r>
          </a:p>
          <a:p>
            <a:pPr marL="342900" lvl="0" indent="-342900" algn="just" eaLnBrk="0" fontAlgn="base" hangingPunct="0">
              <a:lnSpc>
                <a:spcPct val="100000"/>
              </a:lnSpc>
              <a:spcBef>
                <a:spcPct val="0"/>
              </a:spcBef>
              <a:spcAft>
                <a:spcPct val="0"/>
              </a:spcAft>
              <a:buFont typeface="+mj-lt"/>
              <a:buAutoNum type="arabicPeriod"/>
            </a:pPr>
            <a:r>
              <a:rPr lang="en-US" altLang="en-US" sz="1800" dirty="0"/>
              <a:t>Market prices are updated online, helping farmers make smart decisions.</a:t>
            </a:r>
          </a:p>
          <a:p>
            <a:pPr marL="342900" lvl="0" indent="-342900" algn="just" eaLnBrk="0" fontAlgn="base" hangingPunct="0">
              <a:lnSpc>
                <a:spcPct val="100000"/>
              </a:lnSpc>
              <a:spcBef>
                <a:spcPct val="0"/>
              </a:spcBef>
              <a:spcAft>
                <a:spcPct val="0"/>
              </a:spcAft>
              <a:buFont typeface="+mj-lt"/>
              <a:buAutoNum type="arabicPeriod"/>
            </a:pPr>
            <a:r>
              <a:rPr lang="en-US" altLang="en-US" sz="1800" dirty="0"/>
              <a:t>The app is easy to use and supports local languages.</a:t>
            </a:r>
            <a:endParaRPr lang="en-US" sz="1800" b="1" dirty="0">
              <a:solidFill>
                <a:schemeClr val="accent2">
                  <a:lumMod val="50000"/>
                </a:schemeClr>
              </a:solidFill>
              <a:cs typeface="Arial" panose="020B0604020202020204" pitchFamily="34" charset="0"/>
            </a:endParaRPr>
          </a:p>
          <a:p>
            <a:pPr marL="0" indent="0" algn="just">
              <a:lnSpc>
                <a:spcPct val="100000"/>
              </a:lnSpc>
              <a:buNone/>
            </a:pPr>
            <a:r>
              <a:rPr lang="en-US" sz="1800" b="1" dirty="0">
                <a:solidFill>
                  <a:schemeClr val="accent2">
                    <a:lumMod val="50000"/>
                  </a:schemeClr>
                </a:solidFill>
                <a:cs typeface="Arial" panose="020B0604020202020204" pitchFamily="34" charset="0"/>
              </a:rPr>
              <a:t>Scope:</a:t>
            </a:r>
          </a:p>
          <a:p>
            <a:pPr marL="342900" lvl="0" indent="-342900" algn="just" eaLnBrk="0" fontAlgn="base" hangingPunct="0">
              <a:lnSpc>
                <a:spcPct val="100000"/>
              </a:lnSpc>
              <a:spcBef>
                <a:spcPct val="0"/>
              </a:spcBef>
              <a:spcAft>
                <a:spcPct val="0"/>
              </a:spcAft>
              <a:buFont typeface="+mj-lt"/>
              <a:buAutoNum type="arabicPeriod"/>
            </a:pPr>
            <a:r>
              <a:rPr lang="en-US" altLang="en-US" sz="1800" dirty="0"/>
              <a:t>Poor internet connection in villages can limit use.</a:t>
            </a:r>
          </a:p>
          <a:p>
            <a:pPr marL="342900" lvl="0" indent="-342900" algn="just" eaLnBrk="0" fontAlgn="base" hangingPunct="0">
              <a:lnSpc>
                <a:spcPct val="100000"/>
              </a:lnSpc>
              <a:spcBef>
                <a:spcPct val="0"/>
              </a:spcBef>
              <a:spcAft>
                <a:spcPct val="0"/>
              </a:spcAft>
              <a:buFont typeface="+mj-lt"/>
              <a:buAutoNum type="arabicPeriod"/>
            </a:pPr>
            <a:r>
              <a:rPr lang="en-US" altLang="en-US" sz="1800" dirty="0"/>
              <a:t>Prices and data must be updated regularly to stay accurate.</a:t>
            </a:r>
          </a:p>
          <a:p>
            <a:pPr marL="0" indent="0" algn="just">
              <a:lnSpc>
                <a:spcPct val="107000"/>
              </a:lnSpc>
              <a:spcBef>
                <a:spcPts val="0"/>
              </a:spcBef>
              <a:buNone/>
            </a:pPr>
            <a:endParaRPr lang="en-US" sz="1800" dirty="0"/>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89CEBC4F-DE54-8F45-0F39-E7207C3B7838}"/>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14</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1976100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DF5F6-7D91-9F59-5F38-33DFB2BE7041}"/>
              </a:ext>
            </a:extLst>
          </p:cNvPr>
          <p:cNvSpPr>
            <a:spLocks noGrp="1"/>
          </p:cNvSpPr>
          <p:nvPr>
            <p:ph type="title"/>
          </p:nvPr>
        </p:nvSpPr>
        <p:spPr>
          <a:xfrm>
            <a:off x="137160" y="0"/>
            <a:ext cx="6848856" cy="805308"/>
          </a:xfrm>
        </p:spPr>
        <p:txBody>
          <a:bodyPr>
            <a:normAutofit/>
          </a:bodyPr>
          <a:lstStyle/>
          <a:p>
            <a:r>
              <a:rPr lang="en-US" sz="3200" dirty="0">
                <a:solidFill>
                  <a:schemeClr val="accent2">
                    <a:lumMod val="50000"/>
                  </a:schemeClr>
                </a:solidFill>
                <a:latin typeface="Calisto MT" panose="02040603050505030304" pitchFamily="18" charset="0"/>
              </a:rPr>
              <a:t>Summary of existing implementations</a:t>
            </a:r>
            <a:endParaRPr lang="en-IN" sz="3200" dirty="0">
              <a:solidFill>
                <a:schemeClr val="accent2">
                  <a:lumMod val="50000"/>
                </a:schemeClr>
              </a:solidFill>
            </a:endParaRPr>
          </a:p>
        </p:txBody>
      </p:sp>
      <p:sp>
        <p:nvSpPr>
          <p:cNvPr id="4" name="Slide Number Placeholder 3">
            <a:extLst>
              <a:ext uri="{FF2B5EF4-FFF2-40B4-BE49-F238E27FC236}">
                <a16:creationId xmlns:a16="http://schemas.microsoft.com/office/drawing/2014/main" id="{2350EED2-2479-D0CB-1E76-A53C5572FD68}"/>
              </a:ext>
            </a:extLst>
          </p:cNvPr>
          <p:cNvSpPr>
            <a:spLocks noGrp="1"/>
          </p:cNvSpPr>
          <p:nvPr>
            <p:ph type="sldNum" sz="quarter" idx="12"/>
          </p:nvPr>
        </p:nvSpPr>
        <p:spPr/>
        <p:txBody>
          <a:bodyPr/>
          <a:lstStyle/>
          <a:p>
            <a:fld id="{D90542D4-23E8-43E0-BA8E-C972DA1A005D}" type="slidenum">
              <a:rPr lang="en-US" smtClean="0"/>
              <a:pPr/>
              <a:t>15</a:t>
            </a:fld>
            <a:endParaRPr lang="en-US"/>
          </a:p>
        </p:txBody>
      </p:sp>
      <p:graphicFrame>
        <p:nvGraphicFramePr>
          <p:cNvPr id="11" name="Table 10">
            <a:extLst>
              <a:ext uri="{FF2B5EF4-FFF2-40B4-BE49-F238E27FC236}">
                <a16:creationId xmlns:a16="http://schemas.microsoft.com/office/drawing/2014/main" id="{7942DE6E-5A22-D3E5-5810-374116D601B3}"/>
              </a:ext>
            </a:extLst>
          </p:cNvPr>
          <p:cNvGraphicFramePr>
            <a:graphicFrameLocks noGrp="1"/>
          </p:cNvGraphicFramePr>
          <p:nvPr>
            <p:extLst>
              <p:ext uri="{D42A27DB-BD31-4B8C-83A1-F6EECF244321}">
                <p14:modId xmlns:p14="http://schemas.microsoft.com/office/powerpoint/2010/main" val="1014441839"/>
              </p:ext>
            </p:extLst>
          </p:nvPr>
        </p:nvGraphicFramePr>
        <p:xfrm>
          <a:off x="310896" y="644906"/>
          <a:ext cx="8769096" cy="5667525"/>
        </p:xfrm>
        <a:graphic>
          <a:graphicData uri="http://schemas.openxmlformats.org/drawingml/2006/table">
            <a:tbl>
              <a:tblPr firstRow="1" firstCol="1" bandRow="1">
                <a:tableStyleId>{5940675A-B579-460E-94D1-54222C63F5DA}</a:tableStyleId>
              </a:tblPr>
              <a:tblGrid>
                <a:gridCol w="635649">
                  <a:extLst>
                    <a:ext uri="{9D8B030D-6E8A-4147-A177-3AD203B41FA5}">
                      <a16:colId xmlns:a16="http://schemas.microsoft.com/office/drawing/2014/main" val="432877409"/>
                    </a:ext>
                  </a:extLst>
                </a:gridCol>
                <a:gridCol w="1834638">
                  <a:extLst>
                    <a:ext uri="{9D8B030D-6E8A-4147-A177-3AD203B41FA5}">
                      <a16:colId xmlns:a16="http://schemas.microsoft.com/office/drawing/2014/main" val="4022791595"/>
                    </a:ext>
                  </a:extLst>
                </a:gridCol>
                <a:gridCol w="2372756">
                  <a:extLst>
                    <a:ext uri="{9D8B030D-6E8A-4147-A177-3AD203B41FA5}">
                      <a16:colId xmlns:a16="http://schemas.microsoft.com/office/drawing/2014/main" val="1778043887"/>
                    </a:ext>
                  </a:extLst>
                </a:gridCol>
                <a:gridCol w="1977738">
                  <a:extLst>
                    <a:ext uri="{9D8B030D-6E8A-4147-A177-3AD203B41FA5}">
                      <a16:colId xmlns:a16="http://schemas.microsoft.com/office/drawing/2014/main" val="4011068276"/>
                    </a:ext>
                  </a:extLst>
                </a:gridCol>
                <a:gridCol w="1948315">
                  <a:extLst>
                    <a:ext uri="{9D8B030D-6E8A-4147-A177-3AD203B41FA5}">
                      <a16:colId xmlns:a16="http://schemas.microsoft.com/office/drawing/2014/main" val="314959864"/>
                    </a:ext>
                  </a:extLst>
                </a:gridCol>
              </a:tblGrid>
              <a:tr h="400136">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S. No.</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Article Title </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Journal/conference Details</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Advantages</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ea typeface="Calibri" panose="020F0502020204030204" pitchFamily="34" charset="0"/>
                          <a:cs typeface="Times New Roman" panose="02020603050405020304" pitchFamily="18" charset="0"/>
                        </a:rPr>
                        <a:t>Scope</a:t>
                      </a:r>
                    </a:p>
                  </a:txBody>
                  <a:tcPr marL="59920" marR="59920" marT="0" marB="0" anchor="ctr">
                    <a:solidFill>
                      <a:schemeClr val="accent1">
                        <a:lumMod val="20000"/>
                        <a:lumOff val="80000"/>
                      </a:schemeClr>
                    </a:solidFill>
                  </a:tcPr>
                </a:tc>
                <a:extLst>
                  <a:ext uri="{0D108BD9-81ED-4DB2-BD59-A6C34878D82A}">
                    <a16:rowId xmlns:a16="http://schemas.microsoft.com/office/drawing/2014/main" val="1998280105"/>
                  </a:ext>
                </a:extLst>
              </a:tr>
              <a:tr h="1291491">
                <a:tc>
                  <a:txBody>
                    <a:bodyPr/>
                    <a:lstStyle/>
                    <a:p>
                      <a:pPr marL="0" marR="0" algn="ctr">
                        <a:lnSpc>
                          <a:spcPct val="107000"/>
                        </a:lnSpc>
                        <a:spcBef>
                          <a:spcPts val="0"/>
                        </a:spcBef>
                        <a:spcAft>
                          <a:spcPts val="0"/>
                        </a:spcAft>
                      </a:pPr>
                      <a:r>
                        <a:rPr lang="en-US" sz="1400" dirty="0">
                          <a:effectLst/>
                          <a:latin typeface="Calisto MT" panose="02040603050505030304" pitchFamily="18" charset="0"/>
                        </a:rPr>
                        <a:t> 1</a:t>
                      </a:r>
                      <a:endParaRPr lang="en-US" sz="1400"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tc>
                <a:tc>
                  <a:txBody>
                    <a:bodyPr/>
                    <a:lstStyle/>
                    <a:p>
                      <a:pPr marL="0" marR="0" algn="just">
                        <a:lnSpc>
                          <a:spcPct val="107000"/>
                        </a:lnSpc>
                        <a:spcBef>
                          <a:spcPts val="0"/>
                        </a:spcBef>
                        <a:spcAft>
                          <a:spcPts val="0"/>
                        </a:spcAft>
                      </a:pPr>
                      <a:r>
                        <a:rPr lang="en-IN" sz="1400" dirty="0"/>
                        <a:t>FARMERS ASSISTANT WEB APPLICATION</a:t>
                      </a:r>
                      <a:endParaRPr lang="en-US" sz="1400" dirty="0">
                        <a:effectLst/>
                        <a:latin typeface="Calisto MT" panose="02040603050505030304" pitchFamily="18" charset="0"/>
                      </a:endParaRPr>
                    </a:p>
                  </a:txBody>
                  <a:tcPr marL="59920" marR="59920" marT="0" marB="0" anchor="ctr"/>
                </a:tc>
                <a:tc>
                  <a:txBody>
                    <a:bodyPr/>
                    <a:lstStyle/>
                    <a:p>
                      <a:pPr marL="0" indent="0" algn="just">
                        <a:lnSpc>
                          <a:spcPct val="120000"/>
                        </a:lnSpc>
                        <a:buNone/>
                      </a:pPr>
                      <a:r>
                        <a:rPr lang="en-US" sz="1400" dirty="0">
                          <a:latin typeface="+mn-lt"/>
                          <a:cs typeface="Arial" panose="020B0604020202020204" pitchFamily="34" charset="0"/>
                        </a:rPr>
                        <a:t>International Research Journal of Modernization in Engineering Technology and Science,Volume:07/Issue:03/March-2025</a:t>
                      </a:r>
                    </a:p>
                  </a:txBody>
                  <a:tcPr marL="59920" marR="59920" marT="0" marB="0" anchor="ctr"/>
                </a:tc>
                <a:tc>
                  <a:txBody>
                    <a:bodyPr/>
                    <a:lstStyle/>
                    <a:p>
                      <a:pPr marL="0" marR="0" indent="0" algn="just">
                        <a:lnSpc>
                          <a:spcPct val="107000"/>
                        </a:lnSpc>
                        <a:spcBef>
                          <a:spcPts val="0"/>
                        </a:spcBef>
                        <a:spcAft>
                          <a:spcPts val="0"/>
                        </a:spcAft>
                        <a:buFont typeface="Arial" panose="020B0604020202020204" pitchFamily="34" charset="0"/>
                        <a:buNone/>
                      </a:pPr>
                      <a:r>
                        <a:rPr lang="en-US" sz="1400" dirty="0">
                          <a:latin typeface="+mn-lt"/>
                          <a:cs typeface="Arial" panose="020B0604020202020204" pitchFamily="34" charset="0"/>
                        </a:rPr>
                        <a:t>1.Automating and centralizing agricultural information saves time, reduces costs, and keeps farmers informed about subsidies.</a:t>
                      </a:r>
                      <a:endParaRPr lang="en-US" sz="1400" dirty="0">
                        <a:effectLst/>
                        <a:latin typeface="+mn-lt"/>
                        <a:ea typeface="Calibri" panose="020F0502020204030204" pitchFamily="34" charset="0"/>
                        <a:cs typeface="Arial" panose="020B0604020202020204" pitchFamily="34" charset="0"/>
                      </a:endParaRPr>
                    </a:p>
                  </a:txBody>
                  <a:tcPr marL="59920" marR="59920" marT="0" marB="0" anchor="ctr"/>
                </a:tc>
                <a:tc>
                  <a:txBody>
                    <a:bodyPr/>
                    <a:lstStyle/>
                    <a:p>
                      <a:pPr marL="0" indent="0" algn="just">
                        <a:lnSpc>
                          <a:spcPct val="120000"/>
                        </a:lnSpc>
                        <a:spcBef>
                          <a:spcPts val="0"/>
                        </a:spcBef>
                        <a:buNone/>
                      </a:pPr>
                      <a:r>
                        <a:rPr lang="en-US" sz="1400" dirty="0">
                          <a:latin typeface="+mn-lt"/>
                          <a:cs typeface="Arial" panose="020B0604020202020204" pitchFamily="34" charset="0"/>
                        </a:rPr>
                        <a:t>1.Many rural areas lack stable internet, limiting app accessibility and real-time data updates.</a:t>
                      </a:r>
                    </a:p>
                  </a:txBody>
                  <a:tcPr marL="59920" marR="59920" marT="0" marB="0" anchor="ctr"/>
                </a:tc>
                <a:extLst>
                  <a:ext uri="{0D108BD9-81ED-4DB2-BD59-A6C34878D82A}">
                    <a16:rowId xmlns:a16="http://schemas.microsoft.com/office/drawing/2014/main" val="3997161527"/>
                  </a:ext>
                </a:extLst>
              </a:tr>
              <a:tr h="1752984">
                <a:tc>
                  <a:txBody>
                    <a:bodyPr/>
                    <a:lstStyle/>
                    <a:p>
                      <a:pPr marL="0" marR="0" algn="ctr">
                        <a:lnSpc>
                          <a:spcPct val="107000"/>
                        </a:lnSpc>
                        <a:spcBef>
                          <a:spcPts val="0"/>
                        </a:spcBef>
                        <a:spcAft>
                          <a:spcPts val="0"/>
                        </a:spcAft>
                      </a:pPr>
                      <a:r>
                        <a:rPr lang="en-US" sz="1400" dirty="0">
                          <a:effectLst/>
                          <a:latin typeface="Calisto MT" panose="02040603050505030304" pitchFamily="18" charset="0"/>
                        </a:rPr>
                        <a:t> 2</a:t>
                      </a:r>
                      <a:endParaRPr lang="en-US" sz="1400"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tc>
                <a:tc>
                  <a:txBody>
                    <a:bodyPr/>
                    <a:lstStyle/>
                    <a:p>
                      <a:pPr marL="0" indent="0" algn="just">
                        <a:buNone/>
                      </a:pPr>
                      <a:r>
                        <a:rPr lang="en-US" sz="1400" dirty="0">
                          <a:latin typeface="+mn-lt"/>
                          <a:cs typeface="Arial" panose="020B0604020202020204" pitchFamily="34" charset="0"/>
                        </a:rPr>
                        <a:t>SMART-AGRI CONNECT: An Integrated Platform for Farmers Utilizing ML-Driven Recommendations and Real-Time Tracking</a:t>
                      </a:r>
                      <a:endParaRPr lang="en-US" sz="1400" dirty="0">
                        <a:effectLst/>
                        <a:latin typeface="Calisto MT" panose="02040603050505030304" pitchFamily="18" charset="0"/>
                      </a:endParaRPr>
                    </a:p>
                  </a:txBody>
                  <a:tcPr marL="59920" marR="59920" marT="0" marB="0" anchor="ct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dirty="0">
                          <a:effectLst/>
                          <a:latin typeface="+mn-lt"/>
                          <a:cs typeface="Arial" panose="020B0604020202020204" pitchFamily="34" charset="0"/>
                        </a:rPr>
                        <a:t>2025 International Conference on Knowledge Engineering and Communication Systems (ICKECS)Description</a:t>
                      </a:r>
                      <a:endParaRPr lang="en-US" sz="1400" dirty="0">
                        <a:effectLst/>
                        <a:latin typeface="+mn-lt"/>
                        <a:ea typeface="Calibri" panose="020F0502020204030204" pitchFamily="34" charset="0"/>
                        <a:cs typeface="Arial" panose="020B0604020202020204" pitchFamily="34" charset="0"/>
                      </a:endParaRPr>
                    </a:p>
                  </a:txBody>
                  <a:tcPr marL="59920" marR="59920" marT="0" marB="0" anchor="ctr"/>
                </a:tc>
                <a:tc>
                  <a:txBody>
                    <a:bodyPr/>
                    <a:lstStyle/>
                    <a:p>
                      <a:pPr marL="0" indent="0" algn="just">
                        <a:lnSpc>
                          <a:spcPct val="120000"/>
                        </a:lnSpc>
                        <a:buNone/>
                      </a:pPr>
                      <a:r>
                        <a:rPr lang="en-US" altLang="en-US" sz="1400" dirty="0">
                          <a:latin typeface="+mn-lt"/>
                          <a:cs typeface="Arial" panose="020B0604020202020204" pitchFamily="34" charset="0"/>
                        </a:rPr>
                        <a:t>1.Combines marketing, and news—offering farmers multiple services in one app.</a:t>
                      </a:r>
                    </a:p>
                    <a:p>
                      <a:pPr marL="0" lvl="0" indent="0" algn="just" eaLnBrk="0" fontAlgn="base" hangingPunct="0">
                        <a:lnSpc>
                          <a:spcPct val="100000"/>
                        </a:lnSpc>
                        <a:spcBef>
                          <a:spcPct val="0"/>
                        </a:spcBef>
                        <a:spcAft>
                          <a:spcPct val="0"/>
                        </a:spcAft>
                        <a:buNone/>
                      </a:pPr>
                      <a:r>
                        <a:rPr lang="en-US" altLang="en-US" sz="1400" dirty="0">
                          <a:latin typeface="+mn-lt"/>
                          <a:cs typeface="Arial" panose="020B0604020202020204" pitchFamily="34" charset="0"/>
                        </a:rPr>
                        <a:t>2.Allows farmers to manage stock, track availability.</a:t>
                      </a:r>
                      <a:endParaRPr lang="en-US" sz="1400"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tc>
                <a:tc>
                  <a:txBody>
                    <a:bodyPr/>
                    <a:lstStyle/>
                    <a:p>
                      <a:pPr marL="0" indent="0" algn="just">
                        <a:lnSpc>
                          <a:spcPct val="120000"/>
                        </a:lnSpc>
                        <a:spcBef>
                          <a:spcPts val="0"/>
                        </a:spcBef>
                        <a:buNone/>
                      </a:pPr>
                      <a:r>
                        <a:rPr lang="en-US" sz="1400" dirty="0"/>
                        <a:t>1.Poor internet connectivity in rural areas may limit app usage, and users may require basic training to utilize all features effectively.</a:t>
                      </a:r>
                      <a:endParaRPr lang="en-US" sz="1400" dirty="0">
                        <a:effectLst/>
                        <a:latin typeface="Calisto MT" panose="02040603050505030304" pitchFamily="18" charset="0"/>
                      </a:endParaRPr>
                    </a:p>
                  </a:txBody>
                  <a:tcPr marL="59920" marR="59920" marT="0" marB="0" anchor="ctr"/>
                </a:tc>
                <a:extLst>
                  <a:ext uri="{0D108BD9-81ED-4DB2-BD59-A6C34878D82A}">
                    <a16:rowId xmlns:a16="http://schemas.microsoft.com/office/drawing/2014/main" val="3038168224"/>
                  </a:ext>
                </a:extLst>
              </a:tr>
              <a:tr h="1986827">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3</a:t>
                      </a:r>
                    </a:p>
                  </a:txBody>
                  <a:tcPr marL="59920" marR="59920" marT="0" marB="0" anchor="ctr"/>
                </a:tc>
                <a:tc>
                  <a:txBody>
                    <a:bodyPr/>
                    <a:lstStyle/>
                    <a:p>
                      <a:pPr marL="0" marR="0" algn="just">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A Farmer Assistance Smartphone Application with Crop Planner, Crop Disease Help, Agri-expert Search, and Crop Suggestion Features</a:t>
                      </a:r>
                    </a:p>
                    <a:p>
                      <a:pPr marL="0" marR="0" algn="ctr">
                        <a:lnSpc>
                          <a:spcPct val="107000"/>
                        </a:lnSpc>
                        <a:spcBef>
                          <a:spcPts val="0"/>
                        </a:spcBef>
                        <a:spcAft>
                          <a:spcPts val="0"/>
                        </a:spcAft>
                      </a:pPr>
                      <a:endParaRPr lang="en-US" sz="1400" dirty="0">
                        <a:effectLst/>
                        <a:latin typeface="+mn-lt"/>
                        <a:ea typeface="Calibri" panose="020F0502020204030204" pitchFamily="34" charset="0"/>
                        <a:cs typeface="Times New Roman" panose="02020603050405020304" pitchFamily="18" charset="0"/>
                      </a:endParaRPr>
                    </a:p>
                  </a:txBody>
                  <a:tcPr marL="59920" marR="59920" marT="0" marB="0" anchor="ct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dirty="0">
                          <a:effectLst/>
                          <a:latin typeface="+mn-lt"/>
                          <a:ea typeface="Calibri" panose="020F0502020204030204" pitchFamily="34" charset="0"/>
                          <a:cs typeface="Arial" panose="020B0604020202020204" pitchFamily="34" charset="0"/>
                        </a:rPr>
                        <a:t>2024 IEEE International Conference </a:t>
                      </a:r>
                    </a:p>
                  </a:txBody>
                  <a:tcPr marL="59920" marR="59920" marT="0" marB="0" anchor="ctr"/>
                </a:tc>
                <a:tc>
                  <a:txBody>
                    <a:bodyPr/>
                    <a:lstStyle/>
                    <a:p>
                      <a:pPr marL="0" lvl="0" indent="0" algn="just" eaLnBrk="0" fontAlgn="base" hangingPunct="0">
                        <a:lnSpc>
                          <a:spcPct val="100000"/>
                        </a:lnSpc>
                        <a:spcBef>
                          <a:spcPct val="0"/>
                        </a:spcBef>
                        <a:spcAft>
                          <a:spcPct val="0"/>
                        </a:spcAft>
                        <a:buNone/>
                      </a:pPr>
                      <a:r>
                        <a:rPr lang="en-US" sz="1400" dirty="0">
                          <a:effectLst/>
                          <a:latin typeface="+mn-lt"/>
                          <a:ea typeface="Calibri" panose="020F0502020204030204" pitchFamily="34" charset="0"/>
                          <a:cs typeface="Times New Roman" panose="02020603050405020304" pitchFamily="18" charset="0"/>
                        </a:rPr>
                        <a:t>1.Combines marketing, and news—offering farmers multiple services in one app.</a:t>
                      </a:r>
                    </a:p>
                    <a:p>
                      <a:pPr marL="0" lvl="0" indent="0" algn="just" eaLnBrk="0" fontAlgn="base" hangingPunct="0">
                        <a:lnSpc>
                          <a:spcPct val="100000"/>
                        </a:lnSpc>
                        <a:spcBef>
                          <a:spcPct val="0"/>
                        </a:spcBef>
                        <a:spcAft>
                          <a:spcPct val="0"/>
                        </a:spcAft>
                        <a:buNone/>
                      </a:pPr>
                      <a:r>
                        <a:rPr lang="en-US" sz="1400" dirty="0">
                          <a:effectLst/>
                          <a:latin typeface="+mn-lt"/>
                          <a:ea typeface="Calibri" panose="020F0502020204030204" pitchFamily="34" charset="0"/>
                          <a:cs typeface="Times New Roman" panose="02020603050405020304" pitchFamily="18" charset="0"/>
                        </a:rPr>
                        <a:t>2.Allows farmers to manage stock, track availability, and reduce waste caused by unsold produce.</a:t>
                      </a:r>
                    </a:p>
                    <a:p>
                      <a:pPr marL="0" lvl="0" indent="0" algn="just" eaLnBrk="0" fontAlgn="base" hangingPunct="0">
                        <a:lnSpc>
                          <a:spcPct val="100000"/>
                        </a:lnSpc>
                        <a:spcBef>
                          <a:spcPct val="0"/>
                        </a:spcBef>
                        <a:spcAft>
                          <a:spcPct val="0"/>
                        </a:spcAft>
                        <a:buNone/>
                      </a:pPr>
                      <a:endParaRPr lang="en-US" sz="1400"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tc>
                <a:tc>
                  <a:txBody>
                    <a:bodyPr/>
                    <a:lstStyle/>
                    <a:p>
                      <a:pPr marL="0" marR="0" algn="l">
                        <a:lnSpc>
                          <a:spcPct val="107000"/>
                        </a:lnSpc>
                        <a:spcBef>
                          <a:spcPts val="0"/>
                        </a:spcBef>
                        <a:spcAft>
                          <a:spcPts val="0"/>
                        </a:spcAft>
                      </a:pPr>
                      <a:r>
                        <a:rPr lang="en-US" sz="1400" dirty="0">
                          <a:effectLst/>
                          <a:latin typeface="+mn-lt"/>
                        </a:rPr>
                        <a:t>1.Some features like live crop selling or real-time expert consultation require stable internet connectivity.</a:t>
                      </a:r>
                    </a:p>
                    <a:p>
                      <a:pPr marL="0" marR="0" algn="l">
                        <a:lnSpc>
                          <a:spcPct val="107000"/>
                        </a:lnSpc>
                        <a:spcBef>
                          <a:spcPts val="0"/>
                        </a:spcBef>
                        <a:spcAft>
                          <a:spcPts val="0"/>
                        </a:spcAft>
                      </a:pPr>
                      <a:r>
                        <a:rPr lang="en-US" sz="1400" dirty="0">
                          <a:effectLst/>
                          <a:latin typeface="+mn-lt"/>
                        </a:rPr>
                        <a:t>2.Farmers with limited smartphone or app knowledge may find it difficult to use.</a:t>
                      </a:r>
                    </a:p>
                  </a:txBody>
                  <a:tcPr marL="59920" marR="59920" marT="0" marB="0" anchor="ctr"/>
                </a:tc>
                <a:extLst>
                  <a:ext uri="{0D108BD9-81ED-4DB2-BD59-A6C34878D82A}">
                    <a16:rowId xmlns:a16="http://schemas.microsoft.com/office/drawing/2014/main" val="2262306886"/>
                  </a:ext>
                </a:extLst>
              </a:tr>
            </a:tbl>
          </a:graphicData>
        </a:graphic>
      </p:graphicFrame>
    </p:spTree>
    <p:extLst>
      <p:ext uri="{BB962C8B-B14F-4D97-AF65-F5344CB8AC3E}">
        <p14:creationId xmlns:p14="http://schemas.microsoft.com/office/powerpoint/2010/main" val="3436453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98820-5AE7-3170-24D0-8C5802EBF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50774-AF7B-2073-ADFD-D1B8A3988D20}"/>
              </a:ext>
            </a:extLst>
          </p:cNvPr>
          <p:cNvSpPr>
            <a:spLocks noGrp="1"/>
          </p:cNvSpPr>
          <p:nvPr>
            <p:ph type="title"/>
          </p:nvPr>
        </p:nvSpPr>
        <p:spPr>
          <a:xfrm>
            <a:off x="137160" y="0"/>
            <a:ext cx="6848856" cy="805308"/>
          </a:xfrm>
        </p:spPr>
        <p:txBody>
          <a:bodyPr>
            <a:normAutofit/>
          </a:bodyPr>
          <a:lstStyle/>
          <a:p>
            <a:r>
              <a:rPr lang="en-US" sz="3200" dirty="0">
                <a:solidFill>
                  <a:schemeClr val="accent2">
                    <a:lumMod val="50000"/>
                  </a:schemeClr>
                </a:solidFill>
                <a:latin typeface="Calisto MT" panose="02040603050505030304" pitchFamily="18" charset="0"/>
              </a:rPr>
              <a:t>Summary of existing implementations</a:t>
            </a:r>
            <a:endParaRPr lang="en-IN" sz="3200" dirty="0">
              <a:solidFill>
                <a:schemeClr val="accent2">
                  <a:lumMod val="50000"/>
                </a:schemeClr>
              </a:solidFill>
            </a:endParaRPr>
          </a:p>
        </p:txBody>
      </p:sp>
      <p:sp>
        <p:nvSpPr>
          <p:cNvPr id="4" name="Slide Number Placeholder 3">
            <a:extLst>
              <a:ext uri="{FF2B5EF4-FFF2-40B4-BE49-F238E27FC236}">
                <a16:creationId xmlns:a16="http://schemas.microsoft.com/office/drawing/2014/main" id="{7F421B18-9407-18C9-8DCC-E068A87DA33A}"/>
              </a:ext>
            </a:extLst>
          </p:cNvPr>
          <p:cNvSpPr>
            <a:spLocks noGrp="1"/>
          </p:cNvSpPr>
          <p:nvPr>
            <p:ph type="sldNum" sz="quarter" idx="12"/>
          </p:nvPr>
        </p:nvSpPr>
        <p:spPr/>
        <p:txBody>
          <a:bodyPr/>
          <a:lstStyle/>
          <a:p>
            <a:fld id="{D90542D4-23E8-43E0-BA8E-C972DA1A005D}" type="slidenum">
              <a:rPr lang="en-US" smtClean="0"/>
              <a:pPr/>
              <a:t>16</a:t>
            </a:fld>
            <a:endParaRPr lang="en-US"/>
          </a:p>
        </p:txBody>
      </p:sp>
      <p:graphicFrame>
        <p:nvGraphicFramePr>
          <p:cNvPr id="11" name="Table 10">
            <a:extLst>
              <a:ext uri="{FF2B5EF4-FFF2-40B4-BE49-F238E27FC236}">
                <a16:creationId xmlns:a16="http://schemas.microsoft.com/office/drawing/2014/main" id="{703276F1-922C-A08D-C5E8-26FF71C12286}"/>
              </a:ext>
            </a:extLst>
          </p:cNvPr>
          <p:cNvGraphicFramePr>
            <a:graphicFrameLocks noGrp="1"/>
          </p:cNvGraphicFramePr>
          <p:nvPr>
            <p:extLst>
              <p:ext uri="{D42A27DB-BD31-4B8C-83A1-F6EECF244321}">
                <p14:modId xmlns:p14="http://schemas.microsoft.com/office/powerpoint/2010/main" val="4169065552"/>
              </p:ext>
            </p:extLst>
          </p:nvPr>
        </p:nvGraphicFramePr>
        <p:xfrm>
          <a:off x="393192" y="676657"/>
          <a:ext cx="8613648" cy="6007878"/>
        </p:xfrm>
        <a:graphic>
          <a:graphicData uri="http://schemas.openxmlformats.org/drawingml/2006/table">
            <a:tbl>
              <a:tblPr firstRow="1" firstCol="1" bandRow="1">
                <a:tableStyleId>{5940675A-B579-460E-94D1-54222C63F5DA}</a:tableStyleId>
              </a:tblPr>
              <a:tblGrid>
                <a:gridCol w="624381">
                  <a:extLst>
                    <a:ext uri="{9D8B030D-6E8A-4147-A177-3AD203B41FA5}">
                      <a16:colId xmlns:a16="http://schemas.microsoft.com/office/drawing/2014/main" val="432877409"/>
                    </a:ext>
                  </a:extLst>
                </a:gridCol>
                <a:gridCol w="1802115">
                  <a:extLst>
                    <a:ext uri="{9D8B030D-6E8A-4147-A177-3AD203B41FA5}">
                      <a16:colId xmlns:a16="http://schemas.microsoft.com/office/drawing/2014/main" val="4022791595"/>
                    </a:ext>
                  </a:extLst>
                </a:gridCol>
                <a:gridCol w="2330694">
                  <a:extLst>
                    <a:ext uri="{9D8B030D-6E8A-4147-A177-3AD203B41FA5}">
                      <a16:colId xmlns:a16="http://schemas.microsoft.com/office/drawing/2014/main" val="1778043887"/>
                    </a:ext>
                  </a:extLst>
                </a:gridCol>
                <a:gridCol w="1942680">
                  <a:extLst>
                    <a:ext uri="{9D8B030D-6E8A-4147-A177-3AD203B41FA5}">
                      <a16:colId xmlns:a16="http://schemas.microsoft.com/office/drawing/2014/main" val="4011068276"/>
                    </a:ext>
                  </a:extLst>
                </a:gridCol>
                <a:gridCol w="1913778">
                  <a:extLst>
                    <a:ext uri="{9D8B030D-6E8A-4147-A177-3AD203B41FA5}">
                      <a16:colId xmlns:a16="http://schemas.microsoft.com/office/drawing/2014/main" val="314959864"/>
                    </a:ext>
                  </a:extLst>
                </a:gridCol>
              </a:tblGrid>
              <a:tr h="377142">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S. No.</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Article Title </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Journal/conference Details</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Advantages</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ea typeface="Calibri" panose="020F0502020204030204" pitchFamily="34" charset="0"/>
                          <a:cs typeface="Times New Roman" panose="02020603050405020304" pitchFamily="18" charset="0"/>
                        </a:rPr>
                        <a:t>Scope</a:t>
                      </a:r>
                    </a:p>
                  </a:txBody>
                  <a:tcPr marL="59920" marR="59920" marT="0" marB="0" anchor="ctr">
                    <a:solidFill>
                      <a:schemeClr val="accent1">
                        <a:lumMod val="20000"/>
                        <a:lumOff val="80000"/>
                      </a:schemeClr>
                    </a:solidFill>
                  </a:tcPr>
                </a:tc>
                <a:extLst>
                  <a:ext uri="{0D108BD9-81ED-4DB2-BD59-A6C34878D82A}">
                    <a16:rowId xmlns:a16="http://schemas.microsoft.com/office/drawing/2014/main" val="1998280105"/>
                  </a:ext>
                </a:extLst>
              </a:tr>
              <a:tr h="1639322">
                <a:tc>
                  <a:txBody>
                    <a:bodyPr/>
                    <a:lstStyle/>
                    <a:p>
                      <a:pPr marL="0" marR="0" algn="ctr">
                        <a:lnSpc>
                          <a:spcPct val="107000"/>
                        </a:lnSpc>
                        <a:spcBef>
                          <a:spcPts val="0"/>
                        </a:spcBef>
                        <a:spcAft>
                          <a:spcPts val="0"/>
                        </a:spcAft>
                      </a:pPr>
                      <a:r>
                        <a:rPr lang="en-US" sz="1400" dirty="0">
                          <a:effectLst/>
                          <a:latin typeface="Calisto MT" panose="02040603050505030304" pitchFamily="18" charset="0"/>
                        </a:rPr>
                        <a:t> 4</a:t>
                      </a:r>
                      <a:endParaRPr lang="en-US" sz="1400"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tc>
                <a:tc>
                  <a:txBody>
                    <a:bodyPr/>
                    <a:lstStyle/>
                    <a:p>
                      <a:pPr marL="0" marR="0" algn="just">
                        <a:lnSpc>
                          <a:spcPct val="107000"/>
                        </a:lnSpc>
                        <a:spcBef>
                          <a:spcPts val="0"/>
                        </a:spcBef>
                        <a:spcAft>
                          <a:spcPts val="0"/>
                        </a:spcAft>
                      </a:pPr>
                      <a:r>
                        <a:rPr lang="en-US" sz="1400" dirty="0"/>
                        <a:t>Reflecting real-time monitoring of Agricultural equipment in Rythu Bharosa Kendra</a:t>
                      </a:r>
                      <a:endParaRPr lang="en-US" sz="1400" dirty="0">
                        <a:effectLst/>
                        <a:latin typeface="Calisto MT" panose="02040603050505030304" pitchFamily="18" charset="0"/>
                      </a:endParaRPr>
                    </a:p>
                  </a:txBody>
                  <a:tcPr marL="59920" marR="59920" marT="0" marB="0" anchor="ctr"/>
                </a:tc>
                <a:tc>
                  <a:txBody>
                    <a:bodyPr/>
                    <a:lstStyle/>
                    <a:p>
                      <a:pPr marL="0" indent="0" algn="just">
                        <a:lnSpc>
                          <a:spcPct val="120000"/>
                        </a:lnSpc>
                        <a:buNone/>
                      </a:pPr>
                      <a:r>
                        <a:rPr lang="en-US" sz="1400" dirty="0"/>
                        <a:t>2024 IEEE International Conference </a:t>
                      </a:r>
                      <a:endParaRPr lang="en-US" sz="1400" dirty="0">
                        <a:latin typeface="+mn-lt"/>
                        <a:cs typeface="Arial" panose="020B0604020202020204" pitchFamily="34" charset="0"/>
                      </a:endParaRPr>
                    </a:p>
                  </a:txBody>
                  <a:tcPr marL="59920" marR="59920" marT="0" marB="0" anchor="ctr"/>
                </a:tc>
                <a:tc>
                  <a:txBody>
                    <a:bodyPr/>
                    <a:lstStyle/>
                    <a:p>
                      <a:pPr algn="just"/>
                      <a:r>
                        <a:rPr lang="en-US" sz="1400" dirty="0"/>
                        <a:t>1.Replaces manual paperwork with a centralized database to reduce errors.</a:t>
                      </a:r>
                    </a:p>
                    <a:p>
                      <a:pPr algn="just"/>
                      <a:r>
                        <a:rPr lang="en-US" sz="1400" dirty="0"/>
                        <a:t>2.Digitally records all transactions and distributions, ensuring transparency.</a:t>
                      </a:r>
                    </a:p>
                  </a:txBody>
                  <a:tcPr marL="59920" marR="59920" marT="0" marB="0" anchor="ctr"/>
                </a:tc>
                <a:tc>
                  <a:txBody>
                    <a:bodyPr/>
                    <a:lstStyle/>
                    <a:p>
                      <a:pPr algn="just"/>
                      <a:r>
                        <a:rPr lang="en-US" sz="1400" dirty="0"/>
                        <a:t>1.Staff may need training to efficiently operate and maintain the automated system.</a:t>
                      </a:r>
                    </a:p>
                    <a:p>
                      <a:pPr algn="just"/>
                      <a:r>
                        <a:rPr lang="en-US" sz="1400" dirty="0"/>
                        <a:t>2.Traditional workers might resist adopting new technology and moving away from manual practices.</a:t>
                      </a:r>
                    </a:p>
                  </a:txBody>
                  <a:tcPr marL="59920" marR="59920" marT="0" marB="0" anchor="ctr"/>
                </a:tc>
                <a:extLst>
                  <a:ext uri="{0D108BD9-81ED-4DB2-BD59-A6C34878D82A}">
                    <a16:rowId xmlns:a16="http://schemas.microsoft.com/office/drawing/2014/main" val="3997161527"/>
                  </a:ext>
                </a:extLst>
              </a:tr>
              <a:tr h="1457175">
                <a:tc>
                  <a:txBody>
                    <a:bodyPr/>
                    <a:lstStyle/>
                    <a:p>
                      <a:pPr marL="0" marR="0" algn="ctr">
                        <a:lnSpc>
                          <a:spcPct val="107000"/>
                        </a:lnSpc>
                        <a:spcBef>
                          <a:spcPts val="0"/>
                        </a:spcBef>
                        <a:spcAft>
                          <a:spcPts val="0"/>
                        </a:spcAft>
                      </a:pPr>
                      <a:r>
                        <a:rPr lang="en-US" sz="1400" dirty="0">
                          <a:effectLst/>
                          <a:latin typeface="Calisto MT" panose="02040603050505030304" pitchFamily="18" charset="0"/>
                        </a:rPr>
                        <a:t> 5</a:t>
                      </a:r>
                      <a:endParaRPr lang="en-US" sz="1400"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tc>
                <a:tc>
                  <a:txBody>
                    <a:bodyPr/>
                    <a:lstStyle/>
                    <a:p>
                      <a:pPr marL="0" indent="0" algn="just">
                        <a:buNone/>
                      </a:pPr>
                      <a:r>
                        <a:rPr lang="en-US" sz="1400" dirty="0">
                          <a:latin typeface="+mn-lt"/>
                          <a:cs typeface="Arial" panose="020B0604020202020204" pitchFamily="34" charset="0"/>
                        </a:rPr>
                        <a:t>Mobile Application for Fertilizers Stock &amp; Sales Monitoring for RBK</a:t>
                      </a:r>
                      <a:endParaRPr lang="en-US" sz="1400" dirty="0">
                        <a:effectLst/>
                        <a:latin typeface="+mn-lt"/>
                      </a:endParaRPr>
                    </a:p>
                  </a:txBody>
                  <a:tcPr marL="59920" marR="59920" marT="0" marB="0" anchor="ctr"/>
                </a:tc>
                <a:tc>
                  <a:txBody>
                    <a:bodyPr/>
                    <a:lstStyle/>
                    <a:p>
                      <a:pPr marL="0" marR="0" lvl="0" indent="0" algn="just" defTabSz="914400" rtl="0" eaLnBrk="1" fontAlgn="auto" latinLnBrk="0" hangingPunct="1">
                        <a:lnSpc>
                          <a:spcPct val="107000"/>
                        </a:lnSpc>
                        <a:spcBef>
                          <a:spcPts val="0"/>
                        </a:spcBef>
                        <a:spcAft>
                          <a:spcPts val="0"/>
                        </a:spcAft>
                        <a:buClrTx/>
                        <a:buSzTx/>
                        <a:buFontTx/>
                        <a:buNone/>
                        <a:tabLst/>
                        <a:defRPr/>
                      </a:pPr>
                      <a:r>
                        <a:rPr lang="en-US" sz="1400" dirty="0">
                          <a:latin typeface="+mn-lt"/>
                          <a:cs typeface="Arial" panose="020B0604020202020204" pitchFamily="34" charset="0"/>
                        </a:rPr>
                        <a:t>Grenzer International Journal of Engineering and Technology,2023</a:t>
                      </a:r>
                      <a:endParaRPr lang="en-US" sz="1400" dirty="0">
                        <a:effectLst/>
                        <a:latin typeface="+mn-lt"/>
                        <a:ea typeface="Calibri" panose="020F0502020204030204" pitchFamily="34" charset="0"/>
                        <a:cs typeface="Arial" panose="020B0604020202020204" pitchFamily="34" charset="0"/>
                      </a:endParaRPr>
                    </a:p>
                  </a:txBody>
                  <a:tcPr marL="59920" marR="59920" marT="0" marB="0" anchor="ctr"/>
                </a:tc>
                <a:tc>
                  <a:txBody>
                    <a:bodyPr/>
                    <a:lstStyle/>
                    <a:p>
                      <a:pPr marL="0" indent="0" algn="just">
                        <a:lnSpc>
                          <a:spcPct val="100000"/>
                        </a:lnSpc>
                        <a:buNone/>
                      </a:pPr>
                      <a:r>
                        <a:rPr lang="en-US" sz="1400" dirty="0">
                          <a:solidFill>
                            <a:schemeClr val="tx1">
                              <a:lumMod val="95000"/>
                              <a:lumOff val="5000"/>
                            </a:schemeClr>
                          </a:solidFill>
                          <a:latin typeface="+mn-lt"/>
                          <a:cs typeface="Arial" panose="020B0604020202020204" pitchFamily="34" charset="0"/>
                        </a:rPr>
                        <a:t>1. </a:t>
                      </a:r>
                      <a:r>
                        <a:rPr lang="en-US" sz="1400" dirty="0">
                          <a:latin typeface="+mn-lt"/>
                          <a:cs typeface="Arial" panose="020B0604020202020204" pitchFamily="34" charset="0"/>
                        </a:rPr>
                        <a:t>They also assist farmers in locating markets for their goods.</a:t>
                      </a:r>
                      <a:endParaRPr lang="en-US" sz="1400" dirty="0">
                        <a:solidFill>
                          <a:schemeClr val="tx1">
                            <a:lumMod val="95000"/>
                            <a:lumOff val="5000"/>
                          </a:schemeClr>
                        </a:solidFill>
                        <a:latin typeface="+mn-lt"/>
                        <a:cs typeface="Arial" panose="020B0604020202020204" pitchFamily="34" charset="0"/>
                      </a:endParaRPr>
                    </a:p>
                    <a:p>
                      <a:pPr marL="0" indent="0" algn="just">
                        <a:lnSpc>
                          <a:spcPct val="100000"/>
                        </a:lnSpc>
                        <a:buNone/>
                      </a:pPr>
                      <a:r>
                        <a:rPr lang="en-US" sz="1400" dirty="0">
                          <a:solidFill>
                            <a:schemeClr val="tx1">
                              <a:lumMod val="95000"/>
                              <a:lumOff val="5000"/>
                            </a:schemeClr>
                          </a:solidFill>
                          <a:latin typeface="+mn-lt"/>
                          <a:cs typeface="Arial" panose="020B0604020202020204" pitchFamily="34" charset="0"/>
                        </a:rPr>
                        <a:t>2. Maintain stock like seeds, fertilizer, pesticide data in app.</a:t>
                      </a:r>
                    </a:p>
                  </a:txBody>
                  <a:tcPr marL="59920" marR="59920" marT="0" marB="0" anchor="ctr"/>
                </a:tc>
                <a:tc>
                  <a:txBody>
                    <a:bodyPr/>
                    <a:lstStyle/>
                    <a:p>
                      <a:pPr marL="0" indent="0" algn="just">
                        <a:lnSpc>
                          <a:spcPct val="100000"/>
                        </a:lnSpc>
                        <a:buNone/>
                      </a:pPr>
                      <a:r>
                        <a:rPr lang="en-US" sz="1400" dirty="0">
                          <a:solidFill>
                            <a:schemeClr val="tx1">
                              <a:lumMod val="95000"/>
                              <a:lumOff val="5000"/>
                            </a:schemeClr>
                          </a:solidFill>
                          <a:latin typeface="+mn-lt"/>
                          <a:cs typeface="Arial" panose="020B0604020202020204" pitchFamily="34" charset="0"/>
                        </a:rPr>
                        <a:t>1.</a:t>
                      </a:r>
                      <a:r>
                        <a:rPr lang="en-US" sz="1400" dirty="0">
                          <a:latin typeface="+mn-lt"/>
                          <a:cs typeface="Arial" panose="020B0604020202020204" pitchFamily="34" charset="0"/>
                        </a:rPr>
                        <a:t> A high level of knowledge is required by farmers to understand every portion of the app.</a:t>
                      </a:r>
                      <a:endParaRPr lang="en-US" sz="1400" dirty="0">
                        <a:solidFill>
                          <a:schemeClr val="tx1">
                            <a:lumMod val="95000"/>
                            <a:lumOff val="5000"/>
                          </a:schemeClr>
                        </a:solidFill>
                        <a:latin typeface="+mn-lt"/>
                        <a:cs typeface="Arial" panose="020B0604020202020204" pitchFamily="34" charset="0"/>
                      </a:endParaRPr>
                    </a:p>
                    <a:p>
                      <a:pPr marL="0" indent="0" algn="just">
                        <a:lnSpc>
                          <a:spcPct val="100000"/>
                        </a:lnSpc>
                        <a:buNone/>
                      </a:pPr>
                      <a:r>
                        <a:rPr lang="en-US" sz="1400" dirty="0">
                          <a:solidFill>
                            <a:schemeClr val="tx1">
                              <a:lumMod val="95000"/>
                              <a:lumOff val="5000"/>
                            </a:schemeClr>
                          </a:solidFill>
                          <a:latin typeface="+mn-lt"/>
                          <a:cs typeface="Arial" panose="020B0604020202020204" pitchFamily="34" charset="0"/>
                        </a:rPr>
                        <a:t>2. </a:t>
                      </a:r>
                      <a:r>
                        <a:rPr lang="en-US" sz="1400" dirty="0">
                          <a:latin typeface="+mn-lt"/>
                          <a:cs typeface="Arial" panose="020B0604020202020204" pitchFamily="34" charset="0"/>
                        </a:rPr>
                        <a:t>Some of the data on mobile phones is complicated</a:t>
                      </a:r>
                      <a:endParaRPr lang="en-US" sz="1400" dirty="0">
                        <a:effectLst/>
                        <a:latin typeface="+mn-lt"/>
                        <a:ea typeface="Calibri" panose="020F0502020204030204" pitchFamily="34" charset="0"/>
                        <a:cs typeface="Times New Roman" panose="02020603050405020304" pitchFamily="18" charset="0"/>
                      </a:endParaRPr>
                    </a:p>
                  </a:txBody>
                  <a:tcPr marL="59920" marR="59920" marT="0" marB="0" anchor="ctr"/>
                </a:tc>
                <a:extLst>
                  <a:ext uri="{0D108BD9-81ED-4DB2-BD59-A6C34878D82A}">
                    <a16:rowId xmlns:a16="http://schemas.microsoft.com/office/drawing/2014/main" val="3038168224"/>
                  </a:ext>
                </a:extLst>
              </a:tr>
              <a:tr h="2003616">
                <a:tc>
                  <a:txBody>
                    <a:bodyPr/>
                    <a:lstStyle/>
                    <a:p>
                      <a:pPr marL="0" marR="0" algn="ctr">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a:t>
                      </a:r>
                    </a:p>
                  </a:txBody>
                  <a:tcPr marL="59920" marR="59920" marT="0" marB="0" anchor="ctr"/>
                </a:tc>
                <a:tc>
                  <a:txBody>
                    <a:bodyPr/>
                    <a:lstStyle/>
                    <a:p>
                      <a:pPr marL="0" marR="0" algn="just">
                        <a:lnSpc>
                          <a:spcPct val="107000"/>
                        </a:lnSpc>
                        <a:spcBef>
                          <a:spcPts val="0"/>
                        </a:spcBef>
                        <a:spcAft>
                          <a:spcPts val="0"/>
                        </a:spcAft>
                      </a:pPr>
                      <a:r>
                        <a:rPr lang="en-US" sz="1400" dirty="0"/>
                        <a:t>SMART KISAN: A Mobile App for Farmers' Assistance in Agricultural Activities</a:t>
                      </a:r>
                      <a:endParaRPr lang="en-US" sz="1400" dirty="0">
                        <a:effectLst/>
                        <a:latin typeface="+mn-lt"/>
                        <a:ea typeface="Calibri" panose="020F0502020204030204" pitchFamily="34" charset="0"/>
                        <a:cs typeface="Times New Roman" panose="02020603050405020304" pitchFamily="18" charset="0"/>
                      </a:endParaRPr>
                    </a:p>
                  </a:txBody>
                  <a:tcPr marL="59920" marR="59920" marT="0" marB="0" anchor="ctr"/>
                </a:tc>
                <a:tc>
                  <a:txBody>
                    <a:bodyPr/>
                    <a:lstStyle/>
                    <a:p>
                      <a:pPr marL="0" marR="0" lvl="0" indent="0" algn="just" defTabSz="914400" rtl="0" eaLnBrk="1" fontAlgn="auto" latinLnBrk="0" hangingPunct="1">
                        <a:lnSpc>
                          <a:spcPct val="107000"/>
                        </a:lnSpc>
                        <a:spcBef>
                          <a:spcPts val="0"/>
                        </a:spcBef>
                        <a:spcAft>
                          <a:spcPts val="0"/>
                        </a:spcAft>
                        <a:buClrTx/>
                        <a:buSzTx/>
                        <a:buFontTx/>
                        <a:buNone/>
                        <a:tabLst/>
                        <a:defRPr/>
                      </a:pPr>
                      <a:r>
                        <a:rPr lang="en-US" sz="1400" dirty="0">
                          <a:latin typeface="Calisto MT" panose="02040603050505030304" pitchFamily="18" charset="0"/>
                        </a:rPr>
                        <a:t>International Journal of Social Analytics 2023</a:t>
                      </a:r>
                      <a:endParaRPr lang="en-US" sz="1400" dirty="0">
                        <a:effectLst/>
                        <a:latin typeface="+mn-lt"/>
                        <a:ea typeface="Calibri" panose="020F0502020204030204" pitchFamily="34" charset="0"/>
                        <a:cs typeface="Arial" panose="020B0604020202020204" pitchFamily="34" charset="0"/>
                      </a:endParaRPr>
                    </a:p>
                  </a:txBody>
                  <a:tcPr marL="59920" marR="59920" marT="0" marB="0" anchor="ctr"/>
                </a:tc>
                <a:tc>
                  <a:txBody>
                    <a:bodyPr/>
                    <a:lstStyle/>
                    <a:p>
                      <a:pPr algn="just"/>
                      <a:r>
                        <a:rPr lang="en-US" sz="1400" dirty="0"/>
                        <a:t>1.Enables farmers from different regions to overcome language barriers, improving and usability.</a:t>
                      </a:r>
                    </a:p>
                    <a:p>
                      <a:pPr algn="just"/>
                      <a:r>
                        <a:rPr lang="en-US" sz="1400" dirty="0"/>
                        <a:t>2.Provides weather alerts to help farmers make informed agricultural decisions.</a:t>
                      </a:r>
                    </a:p>
                  </a:txBody>
                  <a:tcPr marL="59920" marR="59920" marT="0" marB="0" anchor="ctr"/>
                </a:tc>
                <a:tc>
                  <a:txBody>
                    <a:bodyPr/>
                    <a:lstStyle/>
                    <a:p>
                      <a:pPr algn="just"/>
                      <a:r>
                        <a:rPr lang="en-US" sz="1400" dirty="0"/>
                        <a:t>1.Farmers without smartphones or internet access may be unable to use the application.</a:t>
                      </a:r>
                    </a:p>
                    <a:p>
                      <a:pPr algn="just"/>
                      <a:r>
                        <a:rPr lang="en-US" sz="1400" dirty="0"/>
                        <a:t>2.Some farmers may struggle with digital features like chatbots without adequate training.</a:t>
                      </a:r>
                    </a:p>
                  </a:txBody>
                  <a:tcPr marL="59920" marR="59920" marT="0" marB="0" anchor="ctr"/>
                </a:tc>
                <a:extLst>
                  <a:ext uri="{0D108BD9-81ED-4DB2-BD59-A6C34878D82A}">
                    <a16:rowId xmlns:a16="http://schemas.microsoft.com/office/drawing/2014/main" val="2262306886"/>
                  </a:ext>
                </a:extLst>
              </a:tr>
            </a:tbl>
          </a:graphicData>
        </a:graphic>
      </p:graphicFrame>
    </p:spTree>
    <p:extLst>
      <p:ext uri="{BB962C8B-B14F-4D97-AF65-F5344CB8AC3E}">
        <p14:creationId xmlns:p14="http://schemas.microsoft.com/office/powerpoint/2010/main" val="342819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F530-5C5D-CAB8-7035-9B51907B1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C9E40-84C3-3A1C-EE9D-360B02D3388C}"/>
              </a:ext>
            </a:extLst>
          </p:cNvPr>
          <p:cNvSpPr>
            <a:spLocks noGrp="1"/>
          </p:cNvSpPr>
          <p:nvPr>
            <p:ph type="title"/>
          </p:nvPr>
        </p:nvSpPr>
        <p:spPr>
          <a:xfrm>
            <a:off x="137160" y="0"/>
            <a:ext cx="6848856" cy="805308"/>
          </a:xfrm>
        </p:spPr>
        <p:txBody>
          <a:bodyPr>
            <a:normAutofit/>
          </a:bodyPr>
          <a:lstStyle/>
          <a:p>
            <a:r>
              <a:rPr lang="en-US" sz="3200" dirty="0">
                <a:solidFill>
                  <a:schemeClr val="accent2">
                    <a:lumMod val="50000"/>
                  </a:schemeClr>
                </a:solidFill>
                <a:latin typeface="Calisto MT" panose="02040603050505030304" pitchFamily="18" charset="0"/>
              </a:rPr>
              <a:t>Summary of existing implementations</a:t>
            </a:r>
            <a:endParaRPr lang="en-IN" sz="3200" dirty="0">
              <a:solidFill>
                <a:schemeClr val="accent2">
                  <a:lumMod val="50000"/>
                </a:schemeClr>
              </a:solidFill>
            </a:endParaRPr>
          </a:p>
        </p:txBody>
      </p:sp>
      <p:sp>
        <p:nvSpPr>
          <p:cNvPr id="4" name="Slide Number Placeholder 3">
            <a:extLst>
              <a:ext uri="{FF2B5EF4-FFF2-40B4-BE49-F238E27FC236}">
                <a16:creationId xmlns:a16="http://schemas.microsoft.com/office/drawing/2014/main" id="{2070D528-0443-D1CF-F068-41D5053C6631}"/>
              </a:ext>
            </a:extLst>
          </p:cNvPr>
          <p:cNvSpPr>
            <a:spLocks noGrp="1"/>
          </p:cNvSpPr>
          <p:nvPr>
            <p:ph type="sldNum" sz="quarter" idx="12"/>
          </p:nvPr>
        </p:nvSpPr>
        <p:spPr/>
        <p:txBody>
          <a:bodyPr/>
          <a:lstStyle/>
          <a:p>
            <a:fld id="{D90542D4-23E8-43E0-BA8E-C972DA1A005D}" type="slidenum">
              <a:rPr lang="en-US" smtClean="0"/>
              <a:pPr/>
              <a:t>17</a:t>
            </a:fld>
            <a:endParaRPr lang="en-US"/>
          </a:p>
        </p:txBody>
      </p:sp>
      <p:graphicFrame>
        <p:nvGraphicFramePr>
          <p:cNvPr id="11" name="Table 10">
            <a:extLst>
              <a:ext uri="{FF2B5EF4-FFF2-40B4-BE49-F238E27FC236}">
                <a16:creationId xmlns:a16="http://schemas.microsoft.com/office/drawing/2014/main" id="{A2ED57A2-2579-64F8-F5D2-6B505FA931FC}"/>
              </a:ext>
            </a:extLst>
          </p:cNvPr>
          <p:cNvGraphicFramePr>
            <a:graphicFrameLocks noGrp="1"/>
          </p:cNvGraphicFramePr>
          <p:nvPr>
            <p:extLst>
              <p:ext uri="{D42A27DB-BD31-4B8C-83A1-F6EECF244321}">
                <p14:modId xmlns:p14="http://schemas.microsoft.com/office/powerpoint/2010/main" val="755958394"/>
              </p:ext>
            </p:extLst>
          </p:nvPr>
        </p:nvGraphicFramePr>
        <p:xfrm>
          <a:off x="393192" y="676657"/>
          <a:ext cx="8613648" cy="3975864"/>
        </p:xfrm>
        <a:graphic>
          <a:graphicData uri="http://schemas.openxmlformats.org/drawingml/2006/table">
            <a:tbl>
              <a:tblPr firstRow="1" firstCol="1" bandRow="1">
                <a:tableStyleId>{5940675A-B579-460E-94D1-54222C63F5DA}</a:tableStyleId>
              </a:tblPr>
              <a:tblGrid>
                <a:gridCol w="624381">
                  <a:extLst>
                    <a:ext uri="{9D8B030D-6E8A-4147-A177-3AD203B41FA5}">
                      <a16:colId xmlns:a16="http://schemas.microsoft.com/office/drawing/2014/main" val="432877409"/>
                    </a:ext>
                  </a:extLst>
                </a:gridCol>
                <a:gridCol w="1802115">
                  <a:extLst>
                    <a:ext uri="{9D8B030D-6E8A-4147-A177-3AD203B41FA5}">
                      <a16:colId xmlns:a16="http://schemas.microsoft.com/office/drawing/2014/main" val="4022791595"/>
                    </a:ext>
                  </a:extLst>
                </a:gridCol>
                <a:gridCol w="2330694">
                  <a:extLst>
                    <a:ext uri="{9D8B030D-6E8A-4147-A177-3AD203B41FA5}">
                      <a16:colId xmlns:a16="http://schemas.microsoft.com/office/drawing/2014/main" val="1778043887"/>
                    </a:ext>
                  </a:extLst>
                </a:gridCol>
                <a:gridCol w="1942680">
                  <a:extLst>
                    <a:ext uri="{9D8B030D-6E8A-4147-A177-3AD203B41FA5}">
                      <a16:colId xmlns:a16="http://schemas.microsoft.com/office/drawing/2014/main" val="4011068276"/>
                    </a:ext>
                  </a:extLst>
                </a:gridCol>
                <a:gridCol w="1913778">
                  <a:extLst>
                    <a:ext uri="{9D8B030D-6E8A-4147-A177-3AD203B41FA5}">
                      <a16:colId xmlns:a16="http://schemas.microsoft.com/office/drawing/2014/main" val="314959864"/>
                    </a:ext>
                  </a:extLst>
                </a:gridCol>
              </a:tblGrid>
              <a:tr h="375403">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S. No.</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Article Title </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Journal/conference Details</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rPr>
                        <a:t>Advantages</a:t>
                      </a:r>
                      <a:endParaRPr lang="en-US" sz="1400" b="1"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solidFill>
                      <a:schemeClr val="accent1">
                        <a:lumMod val="20000"/>
                        <a:lumOff val="80000"/>
                      </a:schemeClr>
                    </a:solidFill>
                  </a:tcPr>
                </a:tc>
                <a:tc>
                  <a:txBody>
                    <a:bodyPr/>
                    <a:lstStyle/>
                    <a:p>
                      <a:pPr marL="0" marR="0" algn="ctr">
                        <a:lnSpc>
                          <a:spcPct val="107000"/>
                        </a:lnSpc>
                        <a:spcBef>
                          <a:spcPts val="0"/>
                        </a:spcBef>
                        <a:spcAft>
                          <a:spcPts val="0"/>
                        </a:spcAft>
                      </a:pPr>
                      <a:r>
                        <a:rPr lang="en-US" sz="1400" b="1" dirty="0">
                          <a:effectLst/>
                          <a:latin typeface="Calisto MT" panose="02040603050505030304" pitchFamily="18" charset="0"/>
                          <a:ea typeface="Calibri" panose="020F0502020204030204" pitchFamily="34" charset="0"/>
                          <a:cs typeface="Times New Roman" panose="02020603050405020304" pitchFamily="18" charset="0"/>
                        </a:rPr>
                        <a:t>Scope</a:t>
                      </a:r>
                    </a:p>
                  </a:txBody>
                  <a:tcPr marL="59920" marR="59920" marT="0" marB="0" anchor="ctr">
                    <a:solidFill>
                      <a:schemeClr val="accent1">
                        <a:lumMod val="20000"/>
                        <a:lumOff val="80000"/>
                      </a:schemeClr>
                    </a:solidFill>
                  </a:tcPr>
                </a:tc>
                <a:extLst>
                  <a:ext uri="{0D108BD9-81ED-4DB2-BD59-A6C34878D82A}">
                    <a16:rowId xmlns:a16="http://schemas.microsoft.com/office/drawing/2014/main" val="1998280105"/>
                  </a:ext>
                </a:extLst>
              </a:tr>
              <a:tr h="1901452">
                <a:tc>
                  <a:txBody>
                    <a:bodyPr/>
                    <a:lstStyle/>
                    <a:p>
                      <a:pPr marL="0" marR="0" algn="ctr">
                        <a:lnSpc>
                          <a:spcPct val="107000"/>
                        </a:lnSpc>
                        <a:spcBef>
                          <a:spcPts val="0"/>
                        </a:spcBef>
                        <a:spcAft>
                          <a:spcPts val="0"/>
                        </a:spcAft>
                      </a:pPr>
                      <a:r>
                        <a:rPr lang="en-US" sz="1400" dirty="0">
                          <a:effectLst/>
                          <a:latin typeface="Calisto MT" panose="02040603050505030304" pitchFamily="18" charset="0"/>
                        </a:rPr>
                        <a:t> 7</a:t>
                      </a:r>
                      <a:endParaRPr lang="en-US" sz="1400"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tc>
                <a:tc>
                  <a:txBody>
                    <a:bodyPr/>
                    <a:lstStyle/>
                    <a:p>
                      <a:pPr marL="0" marR="0" algn="just">
                        <a:lnSpc>
                          <a:spcPct val="107000"/>
                        </a:lnSpc>
                        <a:spcBef>
                          <a:spcPts val="0"/>
                        </a:spcBef>
                        <a:spcAft>
                          <a:spcPts val="0"/>
                        </a:spcAft>
                      </a:pPr>
                      <a:r>
                        <a:rPr lang="en-US" sz="1400" dirty="0"/>
                        <a:t>Mobile Applications Empowering Smallholder Farmers: A Review of the Impact on Agricultural Developmen</a:t>
                      </a:r>
                      <a:r>
                        <a:rPr lang="en-US" sz="1400" dirty="0">
                          <a:latin typeface="Calisto MT" panose="02040603050505030304" pitchFamily="18" charset="0"/>
                        </a:rPr>
                        <a:t>t</a:t>
                      </a:r>
                      <a:endParaRPr lang="en-US" sz="1400" dirty="0">
                        <a:effectLst/>
                        <a:latin typeface="Calisto MT" panose="02040603050505030304" pitchFamily="18" charset="0"/>
                      </a:endParaRPr>
                    </a:p>
                  </a:txBody>
                  <a:tcPr marL="59920" marR="59920" marT="0" marB="0" anchor="ctr"/>
                </a:tc>
                <a:tc>
                  <a:txBody>
                    <a:bodyPr/>
                    <a:lstStyle/>
                    <a:p>
                      <a:pPr marL="0" indent="0" algn="just">
                        <a:lnSpc>
                          <a:spcPct val="120000"/>
                        </a:lnSpc>
                        <a:buNone/>
                      </a:pPr>
                      <a:r>
                        <a:rPr lang="en-US" sz="1400" dirty="0">
                          <a:latin typeface="+mn-lt"/>
                        </a:rPr>
                        <a:t>International Journal of Social Analytics 2023</a:t>
                      </a:r>
                      <a:endParaRPr lang="en-US" sz="1400" dirty="0">
                        <a:latin typeface="+mn-lt"/>
                        <a:cs typeface="Arial" panose="020B0604020202020204" pitchFamily="34" charset="0"/>
                      </a:endParaRPr>
                    </a:p>
                  </a:txBody>
                  <a:tcPr marL="59920" marR="59920" marT="0" marB="0" anchor="ctr"/>
                </a:tc>
                <a:tc>
                  <a:txBody>
                    <a:bodyPr/>
                    <a:lstStyle/>
                    <a:p>
                      <a:pPr marL="0" indent="0" algn="just">
                        <a:lnSpc>
                          <a:spcPct val="107000"/>
                        </a:lnSpc>
                        <a:spcBef>
                          <a:spcPts val="0"/>
                        </a:spcBef>
                        <a:buNone/>
                      </a:pPr>
                      <a:r>
                        <a:rPr lang="en-US" sz="1400" dirty="0">
                          <a:latin typeface="Calisto MT" panose="02040603050505030304" pitchFamily="18" charset="0"/>
                        </a:rPr>
                        <a:t>1.</a:t>
                      </a:r>
                      <a:r>
                        <a:rPr lang="en-IN" sz="1400" dirty="0"/>
                        <a:t> Optimizing Resource Management.</a:t>
                      </a:r>
                      <a:endParaRPr lang="en-US" sz="1400" dirty="0">
                        <a:latin typeface="Calisto MT" panose="02040603050505030304" pitchFamily="18" charset="0"/>
                      </a:endParaRPr>
                    </a:p>
                    <a:p>
                      <a:pPr marL="0" indent="0" algn="just">
                        <a:lnSpc>
                          <a:spcPct val="107000"/>
                        </a:lnSpc>
                        <a:spcBef>
                          <a:spcPts val="0"/>
                        </a:spcBef>
                        <a:buNone/>
                      </a:pPr>
                      <a:r>
                        <a:rPr lang="en-US" sz="1400" dirty="0">
                          <a:latin typeface="Calisto MT" panose="02040603050505030304" pitchFamily="18" charset="0"/>
                        </a:rPr>
                        <a:t>2. </a:t>
                      </a:r>
                      <a:r>
                        <a:rPr lang="en-IN" sz="1400" dirty="0"/>
                        <a:t>Enhancing Financial Inclusion.</a:t>
                      </a:r>
                      <a:endParaRPr lang="en-US" sz="1400" b="1" dirty="0">
                        <a:solidFill>
                          <a:schemeClr val="accent2">
                            <a:lumMod val="50000"/>
                          </a:schemeClr>
                        </a:solidFill>
                        <a:latin typeface="Arial" panose="020B0604020202020204" pitchFamily="34" charset="0"/>
                        <a:cs typeface="Arial" panose="020B0604020202020204" pitchFamily="34" charset="0"/>
                      </a:endParaRPr>
                    </a:p>
                  </a:txBody>
                  <a:tcPr marL="59920" marR="59920" marT="0" marB="0" anchor="ctr"/>
                </a:tc>
                <a:tc>
                  <a:txBody>
                    <a:bodyPr/>
                    <a:lstStyle/>
                    <a:p>
                      <a:pPr marL="0" indent="0" algn="just">
                        <a:lnSpc>
                          <a:spcPct val="107000"/>
                        </a:lnSpc>
                        <a:spcBef>
                          <a:spcPts val="0"/>
                        </a:spcBef>
                        <a:buNone/>
                      </a:pPr>
                      <a:r>
                        <a:rPr lang="en-US" sz="1400" dirty="0">
                          <a:latin typeface="Calisto MT" panose="02040603050505030304" pitchFamily="18" charset="0"/>
                        </a:rPr>
                        <a:t>1. </a:t>
                      </a:r>
                      <a:r>
                        <a:rPr lang="en-US" sz="1400" dirty="0"/>
                        <a:t>limited access to a stable internet connection.</a:t>
                      </a:r>
                      <a:endParaRPr lang="en-US" sz="1400" dirty="0">
                        <a:latin typeface="Calisto MT" panose="02040603050505030304" pitchFamily="18" charset="0"/>
                      </a:endParaRPr>
                    </a:p>
                    <a:p>
                      <a:pPr marL="0" indent="0" algn="just">
                        <a:lnSpc>
                          <a:spcPct val="107000"/>
                        </a:lnSpc>
                        <a:spcBef>
                          <a:spcPts val="0"/>
                        </a:spcBef>
                        <a:buNone/>
                      </a:pPr>
                      <a:r>
                        <a:rPr lang="en-US" sz="1400" dirty="0">
                          <a:latin typeface="Calisto MT" panose="02040603050505030304" pitchFamily="18" charset="0"/>
                        </a:rPr>
                        <a:t>2.Languague barrier i.e., within local language is not available.</a:t>
                      </a:r>
                    </a:p>
                  </a:txBody>
                  <a:tcPr marL="59920" marR="59920" marT="0" marB="0" anchor="ctr"/>
                </a:tc>
                <a:extLst>
                  <a:ext uri="{0D108BD9-81ED-4DB2-BD59-A6C34878D82A}">
                    <a16:rowId xmlns:a16="http://schemas.microsoft.com/office/drawing/2014/main" val="3997161527"/>
                  </a:ext>
                </a:extLst>
              </a:tr>
              <a:tr h="1699009">
                <a:tc>
                  <a:txBody>
                    <a:bodyPr/>
                    <a:lstStyle/>
                    <a:p>
                      <a:pPr marL="0" marR="0" algn="ctr">
                        <a:lnSpc>
                          <a:spcPct val="107000"/>
                        </a:lnSpc>
                        <a:spcBef>
                          <a:spcPts val="0"/>
                        </a:spcBef>
                        <a:spcAft>
                          <a:spcPts val="0"/>
                        </a:spcAft>
                      </a:pPr>
                      <a:r>
                        <a:rPr lang="en-US" sz="1400" dirty="0">
                          <a:effectLst/>
                          <a:latin typeface="Calisto MT" panose="02040603050505030304" pitchFamily="18" charset="0"/>
                        </a:rPr>
                        <a:t> 8</a:t>
                      </a:r>
                      <a:endParaRPr lang="en-US" sz="1400" dirty="0">
                        <a:effectLst/>
                        <a:latin typeface="Calisto MT" panose="02040603050505030304" pitchFamily="18" charset="0"/>
                        <a:ea typeface="Calibri" panose="020F0502020204030204" pitchFamily="34" charset="0"/>
                        <a:cs typeface="Times New Roman" panose="02020603050405020304" pitchFamily="18" charset="0"/>
                      </a:endParaRPr>
                    </a:p>
                  </a:txBody>
                  <a:tcPr marL="59920" marR="59920" marT="0" marB="0" anchor="ctr"/>
                </a:tc>
                <a:tc>
                  <a:txBody>
                    <a:bodyPr/>
                    <a:lstStyle/>
                    <a:p>
                      <a:pPr marL="0" indent="0" algn="just">
                        <a:buNone/>
                      </a:pPr>
                      <a:r>
                        <a:rPr lang="en-US" sz="1400" dirty="0"/>
                        <a:t>Android App to Connect Farmers to Retailers and Food Processing Industry</a:t>
                      </a:r>
                      <a:endParaRPr lang="en-US" sz="1400" dirty="0">
                        <a:effectLst/>
                        <a:latin typeface="+mn-lt"/>
                      </a:endParaRPr>
                    </a:p>
                  </a:txBody>
                  <a:tcPr marL="59920" marR="59920" marT="0" marB="0" anchor="ctr"/>
                </a:tc>
                <a:tc>
                  <a:txBody>
                    <a:bodyPr/>
                    <a:lstStyle/>
                    <a:p>
                      <a:pPr marL="0" indent="0" algn="just">
                        <a:lnSpc>
                          <a:spcPct val="110000"/>
                        </a:lnSpc>
                        <a:buNone/>
                      </a:pPr>
                      <a:r>
                        <a:rPr lang="fr-FR" sz="1400" dirty="0">
                          <a:latin typeface="Calisto MT" panose="02040603050505030304" pitchFamily="18" charset="0"/>
                        </a:rPr>
                        <a:t>2018 3rd International </a:t>
                      </a:r>
                      <a:r>
                        <a:rPr lang="fr-FR" sz="1400" dirty="0" err="1">
                          <a:latin typeface="Calisto MT" panose="02040603050505030304" pitchFamily="18" charset="0"/>
                        </a:rPr>
                        <a:t>Conference</a:t>
                      </a:r>
                      <a:r>
                        <a:rPr lang="fr-FR" sz="1400" dirty="0">
                          <a:latin typeface="Calisto MT" panose="02040603050505030304" pitchFamily="18" charset="0"/>
                        </a:rPr>
                        <a:t> on Inventive Computation Technologies (ICICT)</a:t>
                      </a:r>
                      <a:endParaRPr lang="en-US" sz="1400" dirty="0">
                        <a:latin typeface="Arial" panose="020B0604020202020204" pitchFamily="34" charset="0"/>
                        <a:cs typeface="Arial" panose="020B0604020202020204" pitchFamily="34" charset="0"/>
                      </a:endParaRPr>
                    </a:p>
                  </a:txBody>
                  <a:tcPr marL="59920" marR="59920" marT="0" marB="0" anchor="ctr"/>
                </a:tc>
                <a:tc>
                  <a:txBody>
                    <a:bodyPr/>
                    <a:lstStyle/>
                    <a:p>
                      <a:pPr marL="0" lvl="0" indent="0" algn="just" eaLnBrk="0" fontAlgn="base" hangingPunct="0">
                        <a:lnSpc>
                          <a:spcPct val="100000"/>
                        </a:lnSpc>
                        <a:spcBef>
                          <a:spcPct val="0"/>
                        </a:spcBef>
                        <a:spcAft>
                          <a:spcPct val="0"/>
                        </a:spcAft>
                        <a:buFont typeface="+mj-lt"/>
                        <a:buNone/>
                      </a:pPr>
                      <a:r>
                        <a:rPr lang="en-US" altLang="en-US" sz="1400" dirty="0"/>
                        <a:t>1.Market prices are updated online, helping farmers make smart decisions.</a:t>
                      </a:r>
                    </a:p>
                    <a:p>
                      <a:pPr marL="0" lvl="0" indent="0" algn="just" eaLnBrk="0" fontAlgn="base" hangingPunct="0">
                        <a:lnSpc>
                          <a:spcPct val="100000"/>
                        </a:lnSpc>
                        <a:spcBef>
                          <a:spcPct val="0"/>
                        </a:spcBef>
                        <a:spcAft>
                          <a:spcPct val="0"/>
                        </a:spcAft>
                        <a:buFont typeface="+mj-lt"/>
                        <a:buNone/>
                      </a:pPr>
                      <a:r>
                        <a:rPr lang="en-US" altLang="en-US" sz="1400" dirty="0"/>
                        <a:t>2.The app is easy to use and supports local languages.</a:t>
                      </a:r>
                      <a:endParaRPr lang="en-US" sz="1400" b="1" dirty="0">
                        <a:solidFill>
                          <a:schemeClr val="accent2">
                            <a:lumMod val="50000"/>
                          </a:schemeClr>
                        </a:solidFill>
                        <a:latin typeface="Arial" panose="020B0604020202020204" pitchFamily="34" charset="0"/>
                        <a:cs typeface="Arial" panose="020B0604020202020204" pitchFamily="34" charset="0"/>
                      </a:endParaRPr>
                    </a:p>
                  </a:txBody>
                  <a:tcPr marL="59920" marR="59920" marT="0" marB="0" anchor="ctr"/>
                </a:tc>
                <a:tc>
                  <a:txBody>
                    <a:bodyPr/>
                    <a:lstStyle/>
                    <a:p>
                      <a:pPr marL="0" marR="0" lvl="0" indent="0" algn="just" defTabSz="914400" rtl="0" eaLnBrk="0" fontAlgn="base" latinLnBrk="0" hangingPunct="0">
                        <a:lnSpc>
                          <a:spcPct val="100000"/>
                        </a:lnSpc>
                        <a:spcBef>
                          <a:spcPct val="0"/>
                        </a:spcBef>
                        <a:spcAft>
                          <a:spcPct val="0"/>
                        </a:spcAft>
                        <a:buClrTx/>
                        <a:buSzTx/>
                        <a:buFont typeface="+mj-lt"/>
                        <a:buNone/>
                        <a:tabLst/>
                      </a:pPr>
                      <a:r>
                        <a:rPr kumimoji="0" lang="en-US" altLang="en-US" sz="1400" b="0" i="0" u="none" strike="noStrike" cap="none" normalizeH="0" baseline="0" dirty="0">
                          <a:ln>
                            <a:noFill/>
                          </a:ln>
                          <a:solidFill>
                            <a:schemeClr val="tx1"/>
                          </a:solidFill>
                          <a:effectLst/>
                          <a:latin typeface="+mn-lt"/>
                        </a:rPr>
                        <a:t>1.Poor internet connection in villages can limit use.</a:t>
                      </a:r>
                    </a:p>
                    <a:p>
                      <a:pPr marL="0" marR="0" lvl="0" indent="0" algn="just" defTabSz="914400" rtl="0" eaLnBrk="0" fontAlgn="base" latinLnBrk="0" hangingPunct="0">
                        <a:lnSpc>
                          <a:spcPct val="100000"/>
                        </a:lnSpc>
                        <a:spcBef>
                          <a:spcPct val="0"/>
                        </a:spcBef>
                        <a:spcAft>
                          <a:spcPct val="0"/>
                        </a:spcAft>
                        <a:buClrTx/>
                        <a:buSzTx/>
                        <a:buFont typeface="+mj-lt"/>
                        <a:buNone/>
                        <a:tabLst/>
                      </a:pPr>
                      <a:r>
                        <a:rPr kumimoji="0" lang="en-US" altLang="en-US" sz="1400" b="0" i="0" u="none" strike="noStrike" cap="none" normalizeH="0" baseline="0" dirty="0">
                          <a:ln>
                            <a:noFill/>
                          </a:ln>
                          <a:solidFill>
                            <a:schemeClr val="tx1"/>
                          </a:solidFill>
                          <a:effectLst/>
                          <a:latin typeface="+mn-lt"/>
                        </a:rPr>
                        <a:t>2.Prices and data must be updated regularly to stay accurate.</a:t>
                      </a:r>
                    </a:p>
                  </a:txBody>
                  <a:tcPr marL="59920" marR="59920" marT="0" marB="0" anchor="ctr"/>
                </a:tc>
                <a:extLst>
                  <a:ext uri="{0D108BD9-81ED-4DB2-BD59-A6C34878D82A}">
                    <a16:rowId xmlns:a16="http://schemas.microsoft.com/office/drawing/2014/main" val="3038168224"/>
                  </a:ext>
                </a:extLst>
              </a:tr>
            </a:tbl>
          </a:graphicData>
        </a:graphic>
      </p:graphicFrame>
    </p:spTree>
    <p:extLst>
      <p:ext uri="{BB962C8B-B14F-4D97-AF65-F5344CB8AC3E}">
        <p14:creationId xmlns:p14="http://schemas.microsoft.com/office/powerpoint/2010/main" val="179529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A621A-162B-7FF7-2F75-C2C43840E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BA24F-2AF5-CAF7-2DBF-8C5553BCAB14}"/>
              </a:ext>
            </a:extLst>
          </p:cNvPr>
          <p:cNvSpPr>
            <a:spLocks noGrp="1"/>
          </p:cNvSpPr>
          <p:nvPr>
            <p:ph type="title"/>
          </p:nvPr>
        </p:nvSpPr>
        <p:spPr>
          <a:xfrm>
            <a:off x="69310" y="176050"/>
            <a:ext cx="8738648" cy="747237"/>
          </a:xfrm>
        </p:spPr>
        <p:txBody>
          <a:bodyPr>
            <a:noAutofit/>
          </a:bodyPr>
          <a:lstStyle/>
          <a:p>
            <a:r>
              <a:rPr lang="en-US" sz="3200" dirty="0">
                <a:solidFill>
                  <a:schemeClr val="accent2">
                    <a:lumMod val="50000"/>
                  </a:schemeClr>
                </a:solidFill>
                <a:latin typeface="Calisto MT" panose="02040603050505030304" pitchFamily="18" charset="0"/>
              </a:rPr>
              <a:t>Summary of existing implementations</a:t>
            </a:r>
            <a:br>
              <a:rPr lang="en-US" sz="3200" b="1" dirty="0"/>
            </a:br>
            <a:endParaRPr lang="en-US" sz="3000" b="1" dirty="0">
              <a:solidFill>
                <a:schemeClr val="accent2">
                  <a:lumMod val="50000"/>
                </a:schemeClr>
              </a:solidFill>
              <a:latin typeface="Calisto MT" panose="02040603050505030304" pitchFamily="18" charset="0"/>
            </a:endParaRPr>
          </a:p>
        </p:txBody>
      </p:sp>
      <p:sp>
        <p:nvSpPr>
          <p:cNvPr id="3" name="Content Placeholder 2">
            <a:extLst>
              <a:ext uri="{FF2B5EF4-FFF2-40B4-BE49-F238E27FC236}">
                <a16:creationId xmlns:a16="http://schemas.microsoft.com/office/drawing/2014/main" id="{F9FF422C-A63A-C499-D2F1-86A1D14BA99B}"/>
              </a:ext>
            </a:extLst>
          </p:cNvPr>
          <p:cNvSpPr>
            <a:spLocks noGrp="1"/>
          </p:cNvSpPr>
          <p:nvPr>
            <p:ph idx="1"/>
          </p:nvPr>
        </p:nvSpPr>
        <p:spPr>
          <a:xfrm>
            <a:off x="134874" y="668208"/>
            <a:ext cx="8738648" cy="5870705"/>
          </a:xfrm>
        </p:spPr>
        <p:txBody>
          <a:bodyPr numCol="1">
            <a:normAutofit lnSpcReduction="10000"/>
          </a:bodyPr>
          <a:lstStyle/>
          <a:p>
            <a:pPr marL="0" indent="0" algn="just">
              <a:buNone/>
            </a:pPr>
            <a:r>
              <a:rPr lang="en-US" sz="2000" b="1" dirty="0"/>
              <a:t>Existing Systems:</a:t>
            </a:r>
          </a:p>
          <a:p>
            <a:pPr algn="just"/>
            <a:r>
              <a:rPr lang="en-US" sz="2000" dirty="0"/>
              <a:t>Most agricultural information systems are designed primarily for agricultural officials, not farmers.</a:t>
            </a:r>
          </a:p>
          <a:p>
            <a:pPr algn="just"/>
            <a:r>
              <a:rPr lang="en-US" sz="2000" dirty="0"/>
              <a:t>The platforms often have complex interfaces that make them difficult for farmers to use.</a:t>
            </a:r>
          </a:p>
          <a:p>
            <a:pPr algn="just"/>
            <a:r>
              <a:rPr lang="en-US" sz="2000" dirty="0"/>
              <a:t>Existing systems mainly focus on maintaining stock details such as fertilizers, seeds, and pesticides.</a:t>
            </a:r>
          </a:p>
          <a:p>
            <a:pPr algn="just"/>
            <a:r>
              <a:rPr lang="en-US" sz="2000" dirty="0"/>
              <a:t>Most existing systems require continuous internet connectivity, which becomes a major limitation in rural areas with poor network coverage.</a:t>
            </a:r>
          </a:p>
          <a:p>
            <a:pPr marL="0" indent="0" algn="just">
              <a:buNone/>
            </a:pPr>
            <a:r>
              <a:rPr lang="en-US" sz="2000" b="1" dirty="0"/>
              <a:t>Uniqueness of our solution:</a:t>
            </a:r>
          </a:p>
          <a:p>
            <a:pPr algn="just"/>
            <a:r>
              <a:rPr lang="en-US" sz="2000" dirty="0"/>
              <a:t>Our proposed solution creates a single platform useful for both officials and farmers.</a:t>
            </a:r>
          </a:p>
          <a:p>
            <a:pPr algn="just"/>
            <a:r>
              <a:rPr lang="en-US" sz="2000" dirty="0"/>
              <a:t>The system is easy to use, supports local languages, and includes a voice assistant for better accessibility.</a:t>
            </a:r>
          </a:p>
          <a:p>
            <a:pPr algn="just"/>
            <a:r>
              <a:rPr lang="en-US" sz="2000" dirty="0"/>
              <a:t>Officials benefit by being able to maintain schemes, manage stock information efficiently.</a:t>
            </a:r>
          </a:p>
          <a:p>
            <a:pPr algn="just">
              <a:lnSpc>
                <a:spcPct val="100000"/>
              </a:lnSpc>
            </a:pPr>
            <a:r>
              <a:rPr lang="en-US" sz="2000" dirty="0"/>
              <a:t>A major feature of the system is  offline mode, which allows farmers to access essential data even without an active internet connection</a:t>
            </a:r>
            <a:endParaRPr lang="en-US" sz="20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91F6F492-5A57-7698-0AE6-1FB6BE3B25C7}"/>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18</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2448387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8971-B764-E045-F92B-01E3322A0123}"/>
              </a:ext>
            </a:extLst>
          </p:cNvPr>
          <p:cNvSpPr>
            <a:spLocks noGrp="1"/>
          </p:cNvSpPr>
          <p:nvPr>
            <p:ph type="title"/>
          </p:nvPr>
        </p:nvSpPr>
        <p:spPr>
          <a:xfrm>
            <a:off x="0" y="136524"/>
            <a:ext cx="8738648" cy="493762"/>
          </a:xfrm>
        </p:spPr>
        <p:txBody>
          <a:bodyPr>
            <a:noAutofit/>
          </a:bodyPr>
          <a:lstStyle/>
          <a:p>
            <a:r>
              <a:rPr lang="en-US" sz="3000" b="1" dirty="0">
                <a:solidFill>
                  <a:schemeClr val="accent2">
                    <a:lumMod val="50000"/>
                  </a:schemeClr>
                </a:solidFill>
                <a:latin typeface="Calisto MT" panose="02040603050505030304" pitchFamily="18" charset="0"/>
              </a:rPr>
              <a:t>7. Summary of Design Thinking Findings  </a:t>
            </a:r>
          </a:p>
        </p:txBody>
      </p:sp>
      <p:sp>
        <p:nvSpPr>
          <p:cNvPr id="3" name="Content Placeholder 2">
            <a:extLst>
              <a:ext uri="{FF2B5EF4-FFF2-40B4-BE49-F238E27FC236}">
                <a16:creationId xmlns:a16="http://schemas.microsoft.com/office/drawing/2014/main" id="{E5D502BE-F636-7D1D-85F0-BAFFD3E05E1C}"/>
              </a:ext>
            </a:extLst>
          </p:cNvPr>
          <p:cNvSpPr>
            <a:spLocks noGrp="1"/>
          </p:cNvSpPr>
          <p:nvPr>
            <p:ph idx="1"/>
          </p:nvPr>
        </p:nvSpPr>
        <p:spPr>
          <a:xfrm>
            <a:off x="129672" y="611348"/>
            <a:ext cx="8884655" cy="6227714"/>
          </a:xfrm>
        </p:spPr>
        <p:txBody>
          <a:bodyPr numCol="1">
            <a:normAutofit fontScale="25000" lnSpcReduction="20000"/>
          </a:bodyPr>
          <a:lstStyle/>
          <a:p>
            <a:pPr marL="0" indent="0" algn="just">
              <a:lnSpc>
                <a:spcPct val="120000"/>
              </a:lnSpc>
              <a:buNone/>
            </a:pPr>
            <a:r>
              <a:rPr lang="en-US" sz="8000" b="1" dirty="0"/>
              <a:t>Empathize</a:t>
            </a:r>
            <a:endParaRPr lang="en-US" sz="8000" dirty="0"/>
          </a:p>
          <a:p>
            <a:pPr marL="285750" indent="-285750" algn="just">
              <a:lnSpc>
                <a:spcPct val="120000"/>
              </a:lnSpc>
              <a:buFont typeface="Arial,Sans-Serif"/>
              <a:buChar char="•"/>
            </a:pPr>
            <a:r>
              <a:rPr lang="en-US" sz="8000" dirty="0">
                <a:cs typeface="Sabon Next LT"/>
              </a:rPr>
              <a:t>Talk to farmers about their struggles in accessing fertilizer/pesticide info.</a:t>
            </a:r>
          </a:p>
          <a:p>
            <a:pPr marL="285750" indent="-285750" algn="just">
              <a:lnSpc>
                <a:spcPct val="120000"/>
              </a:lnSpc>
              <a:buFont typeface="Arial,Sans-Serif"/>
              <a:buChar char="•"/>
            </a:pPr>
            <a:r>
              <a:rPr lang="en-US" sz="8000" dirty="0">
                <a:cs typeface="Sabon Next LT"/>
              </a:rPr>
              <a:t>Identify whether they need stock details, government schemes, </a:t>
            </a:r>
          </a:p>
          <a:p>
            <a:pPr marL="285750" indent="-285750" algn="just">
              <a:lnSpc>
                <a:spcPct val="120000"/>
              </a:lnSpc>
              <a:buFont typeface="Arial,Sans-Serif"/>
              <a:buChar char="•"/>
            </a:pPr>
            <a:r>
              <a:rPr lang="en-US" sz="8000" dirty="0">
                <a:cs typeface="Sabon Next LT"/>
              </a:rPr>
              <a:t>Example Insight: Farmers lack a single platform to check fertilizer availability &amp; scheme eligibility.</a:t>
            </a:r>
          </a:p>
          <a:p>
            <a:pPr marL="0" indent="0" algn="just">
              <a:lnSpc>
                <a:spcPct val="120000"/>
              </a:lnSpc>
              <a:buNone/>
            </a:pPr>
            <a:r>
              <a:rPr lang="en-US" sz="8000" b="1" dirty="0"/>
              <a:t>Define</a:t>
            </a:r>
          </a:p>
          <a:p>
            <a:pPr marL="285750" indent="-285750" algn="just">
              <a:lnSpc>
                <a:spcPct val="120000"/>
              </a:lnSpc>
            </a:pPr>
            <a:r>
              <a:rPr lang="en-US" sz="8000" dirty="0"/>
              <a:t>There is no unified digital platform connecting farmers and RSKs for transparent communication, real-time information, efficient requests, and  AI-based agricultural advisory.”</a:t>
            </a:r>
            <a:endParaRPr lang="en-US" sz="8000" b="1" dirty="0"/>
          </a:p>
          <a:p>
            <a:pPr marL="285750" indent="-285750" algn="just">
              <a:lnSpc>
                <a:spcPct val="120000"/>
              </a:lnSpc>
            </a:pPr>
            <a:r>
              <a:rPr lang="en-US" sz="8000" dirty="0">
                <a:ea typeface="+mn-lt"/>
                <a:cs typeface="+mn-lt"/>
              </a:rPr>
              <a:t>Define core features: Fertilizer info, scheme categorization stock request option.</a:t>
            </a:r>
          </a:p>
          <a:p>
            <a:pPr marL="0" indent="0" algn="just">
              <a:lnSpc>
                <a:spcPct val="120000"/>
              </a:lnSpc>
              <a:buNone/>
            </a:pPr>
            <a:r>
              <a:rPr lang="en-US" sz="8000" b="1" dirty="0"/>
              <a:t>Ideate</a:t>
            </a:r>
            <a:endParaRPr lang="en-US" sz="8000" dirty="0">
              <a:cs typeface="Sabon Next LT"/>
            </a:endParaRPr>
          </a:p>
          <a:p>
            <a:pPr lvl="0" algn="just" eaLnBrk="0" fontAlgn="base" hangingPunct="0">
              <a:lnSpc>
                <a:spcPct val="120000"/>
              </a:lnSpc>
              <a:spcBef>
                <a:spcPct val="0"/>
              </a:spcBef>
              <a:spcAft>
                <a:spcPct val="0"/>
              </a:spcAft>
            </a:pPr>
            <a:r>
              <a:rPr lang="en-US" altLang="en-US" sz="8000" dirty="0"/>
              <a:t>A unified platform for farmers to access fertilizer and pesticide stock details, government schemes.</a:t>
            </a:r>
          </a:p>
          <a:p>
            <a:pPr lvl="0" algn="just" eaLnBrk="0" fontAlgn="base" hangingPunct="0">
              <a:lnSpc>
                <a:spcPct val="120000"/>
              </a:lnSpc>
              <a:spcBef>
                <a:spcPct val="0"/>
              </a:spcBef>
              <a:spcAft>
                <a:spcPct val="0"/>
              </a:spcAft>
            </a:pPr>
            <a:r>
              <a:rPr lang="en-US" altLang="en-US" sz="8000" dirty="0"/>
              <a:t>A simple request form allowing farmers to directly send queries or requests to their nearest RSK or agricultural officer.</a:t>
            </a:r>
          </a:p>
          <a:p>
            <a:pPr lvl="0" algn="just" eaLnBrk="0" fontAlgn="base" hangingPunct="0">
              <a:lnSpc>
                <a:spcPct val="120000"/>
              </a:lnSpc>
              <a:spcBef>
                <a:spcPct val="0"/>
              </a:spcBef>
              <a:spcAft>
                <a:spcPct val="0"/>
              </a:spcAft>
            </a:pPr>
            <a:r>
              <a:rPr lang="en-US" altLang="en-US" sz="8000" dirty="0"/>
              <a:t>Offline functionality to ensure access to previously loaded data , even in rural areas with unstable connectivity.</a:t>
            </a:r>
          </a:p>
          <a:p>
            <a:pPr marL="285750" indent="-285750" algn="just">
              <a:lnSpc>
                <a:spcPct val="120000"/>
              </a:lnSpc>
              <a:buFont typeface="Arial"/>
              <a:buChar char="•"/>
            </a:pPr>
            <a:endParaRPr lang="en-US" sz="7200" dirty="0"/>
          </a:p>
          <a:p>
            <a:pPr marL="0" indent="0" algn="ctr">
              <a:lnSpc>
                <a:spcPct val="100000"/>
              </a:lnSpc>
              <a:buNone/>
            </a:pPr>
            <a:endParaRPr lang="en-US" sz="6000" dirty="0"/>
          </a:p>
          <a:p>
            <a:pPr marL="0" indent="0" algn="ctr">
              <a:lnSpc>
                <a:spcPct val="100000"/>
              </a:lnSpc>
              <a:buNone/>
            </a:pPr>
            <a:endParaRPr lang="en-US" sz="6000" dirty="0"/>
          </a:p>
          <a:p>
            <a:pPr marL="0" indent="0" algn="ctr">
              <a:lnSpc>
                <a:spcPct val="100000"/>
              </a:lnSpc>
              <a:buNone/>
            </a:pPr>
            <a:endParaRPr lang="en-US" sz="6000" dirty="0">
              <a:latin typeface="Calisto MT" panose="02040603050505030304" pitchFamily="18" charset="0"/>
            </a:endParaRPr>
          </a:p>
          <a:p>
            <a:pPr marL="0" indent="0" algn="ctr">
              <a:lnSpc>
                <a:spcPct val="100000"/>
              </a:lnSpc>
              <a:buNone/>
            </a:pPr>
            <a:endParaRPr lang="en-US" sz="6000" dirty="0">
              <a:latin typeface="Calisto MT" panose="02040603050505030304" pitchFamily="18" charset="0"/>
            </a:endParaRPr>
          </a:p>
          <a:p>
            <a:pPr marL="0" indent="0">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14F45621-8939-04E9-03B4-11AF180D5862}"/>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19</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4262363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8971-B764-E045-F92B-01E3322A0123}"/>
              </a:ext>
            </a:extLst>
          </p:cNvPr>
          <p:cNvSpPr>
            <a:spLocks noGrp="1"/>
          </p:cNvSpPr>
          <p:nvPr>
            <p:ph type="title"/>
          </p:nvPr>
        </p:nvSpPr>
        <p:spPr>
          <a:xfrm>
            <a:off x="0" y="322454"/>
            <a:ext cx="8230215" cy="473959"/>
          </a:xfrm>
        </p:spPr>
        <p:txBody>
          <a:bodyPr>
            <a:normAutofit fontScale="90000"/>
          </a:bodyPr>
          <a:lstStyle/>
          <a:p>
            <a:r>
              <a:rPr lang="en-US" sz="3600" b="1" dirty="0">
                <a:solidFill>
                  <a:schemeClr val="accent2">
                    <a:lumMod val="50000"/>
                  </a:schemeClr>
                </a:solidFill>
                <a:latin typeface="Times New Roman" panose="02020603050405020304" pitchFamily="18" charset="0"/>
                <a:cs typeface="Times New Roman" panose="02020603050405020304" pitchFamily="18" charset="0"/>
              </a:rPr>
              <a:t>1. Abstract:</a:t>
            </a:r>
            <a:endParaRPr lang="en-US"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5D502BE-F636-7D1D-85F0-BAFFD3E05E1C}"/>
              </a:ext>
            </a:extLst>
          </p:cNvPr>
          <p:cNvSpPr>
            <a:spLocks noGrp="1"/>
          </p:cNvSpPr>
          <p:nvPr>
            <p:ph idx="1"/>
          </p:nvPr>
        </p:nvSpPr>
        <p:spPr>
          <a:xfrm>
            <a:off x="137651" y="989270"/>
            <a:ext cx="8868697" cy="5732206"/>
          </a:xfrm>
        </p:spPr>
        <p:txBody>
          <a:bodyPr>
            <a:noAutofit/>
          </a:bodyPr>
          <a:lstStyle/>
          <a:p>
            <a:pPr marL="0" indent="0" algn="just">
              <a:buNone/>
            </a:pPr>
            <a:r>
              <a:rPr lang="en-IN" sz="1800" dirty="0"/>
              <a:t>Agriculture remains the backbone of rural India, yet farmers continue to face challenges in accessing timely information, essential agricultural inputs, and government welfare benefits. The Government of Andhra Pradesh has launched </a:t>
            </a:r>
            <a:r>
              <a:rPr lang="en-IN" sz="1800" b="1" dirty="0"/>
              <a:t>Rythu Seva Kendras (RSKs)</a:t>
            </a:r>
            <a:r>
              <a:rPr lang="en-IN" sz="1800" dirty="0"/>
              <a:t> for farmer welfare. Rythu Seva Kendra is a place where farmers can get the necessary seeds, fertilizers, and other assistance. Here, all the requirements of farmers can be fulfilled. Farmers can access fertilizers and seeds at low cost and also receive other assistance, such as applying for government schemes. However, farmers from distant places have to visit the Rythu Seva Kendras in person. Until farmers physically visit the RSK office, there is no means of knowing whether the required fertilizers are available or whether the office is open. There is no platform to connect RSK staff and farmers. To reduce gap between RSK staff and farmers a app is proposed. This system reduces the need for frequent visits to RSKs, as all communication takes place through the application. The app simplifies the work of both RSK staff and farmers. Farmers can access stock details and information about the latest government schemes. It also allows farmers to request required fertilizers and pesticides online instead of making manual visits. The data is also available to farmers in offline mode. The RSK staff can make use of this app to monitor stock and sales data digitally, replacing the need for maintaining hard copies of records.</a:t>
            </a:r>
          </a:p>
          <a:p>
            <a:pPr marL="0" indent="0">
              <a:buNone/>
            </a:pPr>
            <a:r>
              <a:rPr lang="en-US" sz="2000" b="1" u="sng" dirty="0">
                <a:solidFill>
                  <a:schemeClr val="accent2">
                    <a:lumMod val="50000"/>
                  </a:schemeClr>
                </a:solidFill>
                <a:latin typeface="Times New Roman" panose="02020603050405020304" pitchFamily="18" charset="0"/>
                <a:ea typeface="+mj-ea"/>
                <a:cs typeface="Times New Roman" panose="02020603050405020304" pitchFamily="18" charset="0"/>
              </a:rPr>
              <a:t>Key Words:</a:t>
            </a:r>
          </a:p>
          <a:p>
            <a:pPr marL="0" indent="0" algn="just">
              <a:lnSpc>
                <a:spcPct val="100000"/>
              </a:lnSpc>
              <a:buNone/>
            </a:pPr>
            <a:r>
              <a:rPr lang="en-US" sz="2000" dirty="0"/>
              <a:t>KisanConnect, Rythu Seva Kendra, Agricultural Digital Platform, web scrap , offline access.</a:t>
            </a:r>
            <a:endParaRPr lang="en-US" sz="2000" b="1" dirty="0">
              <a:latin typeface="Calisto MT" panose="02040603050505030304" pitchFamily="18" charset="0"/>
            </a:endParaRPr>
          </a:p>
          <a:p>
            <a:pPr marL="0" indent="0" algn="just">
              <a:lnSpc>
                <a:spcPct val="100000"/>
              </a:lnSpc>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2E3089C-7D4B-76D0-EDD6-D1FEEE855B77}"/>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2</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234976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BF102-58F2-1BC5-0D25-D46453ACE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0C65D-A52C-1FD3-EC98-868CFA3C11D8}"/>
              </a:ext>
            </a:extLst>
          </p:cNvPr>
          <p:cNvSpPr>
            <a:spLocks noGrp="1"/>
          </p:cNvSpPr>
          <p:nvPr>
            <p:ph type="title"/>
          </p:nvPr>
        </p:nvSpPr>
        <p:spPr>
          <a:xfrm>
            <a:off x="0" y="283464"/>
            <a:ext cx="8738648" cy="493762"/>
          </a:xfrm>
        </p:spPr>
        <p:txBody>
          <a:bodyPr>
            <a:noAutofit/>
          </a:bodyPr>
          <a:lstStyle/>
          <a:p>
            <a:r>
              <a:rPr lang="en-US" sz="3000" b="1" dirty="0">
                <a:solidFill>
                  <a:schemeClr val="accent2">
                    <a:lumMod val="50000"/>
                  </a:schemeClr>
                </a:solidFill>
                <a:latin typeface="Calisto MT" panose="02040603050505030304" pitchFamily="18" charset="0"/>
              </a:rPr>
              <a:t>7. Summary of Design Thinking Findings  </a:t>
            </a:r>
          </a:p>
        </p:txBody>
      </p:sp>
      <p:sp>
        <p:nvSpPr>
          <p:cNvPr id="3" name="Content Placeholder 2">
            <a:extLst>
              <a:ext uri="{FF2B5EF4-FFF2-40B4-BE49-F238E27FC236}">
                <a16:creationId xmlns:a16="http://schemas.microsoft.com/office/drawing/2014/main" id="{E309D408-A566-4193-E537-5F1872539ED5}"/>
              </a:ext>
            </a:extLst>
          </p:cNvPr>
          <p:cNvSpPr>
            <a:spLocks noGrp="1"/>
          </p:cNvSpPr>
          <p:nvPr>
            <p:ph idx="1"/>
          </p:nvPr>
        </p:nvSpPr>
        <p:spPr>
          <a:xfrm>
            <a:off x="621792" y="984455"/>
            <a:ext cx="7571232" cy="3450386"/>
          </a:xfrm>
        </p:spPr>
        <p:txBody>
          <a:bodyPr numCol="1">
            <a:normAutofit fontScale="47500" lnSpcReduction="20000"/>
          </a:bodyPr>
          <a:lstStyle/>
          <a:p>
            <a:pPr marL="0" indent="0" algn="just">
              <a:lnSpc>
                <a:spcPct val="120000"/>
              </a:lnSpc>
              <a:buNone/>
            </a:pPr>
            <a:r>
              <a:rPr lang="en-US" sz="4200" b="1" dirty="0"/>
              <a:t>Prototype</a:t>
            </a:r>
          </a:p>
          <a:p>
            <a:pPr marL="285750" indent="-285750" algn="just">
              <a:lnSpc>
                <a:spcPct val="120000"/>
              </a:lnSpc>
              <a:buFont typeface="Arial"/>
              <a:buChar char="•"/>
            </a:pPr>
            <a:r>
              <a:rPr lang="en-US" sz="4200" dirty="0">
                <a:ea typeface="+mn-lt"/>
                <a:cs typeface="+mn-lt"/>
              </a:rPr>
              <a:t>Dashboard contains the statistics of  (Fertilizers | Pesticides | Schemes) and classification of </a:t>
            </a:r>
            <a:r>
              <a:rPr lang="en-US" sz="4200" i="1" dirty="0">
                <a:ea typeface="+mn-lt"/>
                <a:cs typeface="+mn-lt"/>
              </a:rPr>
              <a:t>Central</a:t>
            </a:r>
            <a:r>
              <a:rPr lang="en-US" sz="4200" dirty="0">
                <a:ea typeface="+mn-lt"/>
                <a:cs typeface="+mn-lt"/>
              </a:rPr>
              <a:t> and </a:t>
            </a:r>
            <a:r>
              <a:rPr lang="en-US" sz="4200" i="1" dirty="0">
                <a:ea typeface="+mn-lt"/>
                <a:cs typeface="+mn-lt"/>
              </a:rPr>
              <a:t>State Schemes</a:t>
            </a:r>
            <a:r>
              <a:rPr lang="en-US" sz="4200" dirty="0">
                <a:ea typeface="+mn-lt"/>
                <a:cs typeface="+mn-lt"/>
              </a:rPr>
              <a:t>.</a:t>
            </a:r>
            <a:endParaRPr lang="en-US" sz="4200" b="1" dirty="0"/>
          </a:p>
          <a:p>
            <a:pPr marL="285750" indent="-285750" algn="just">
              <a:lnSpc>
                <a:spcPct val="120000"/>
              </a:lnSpc>
              <a:buFont typeface="Arial"/>
              <a:buChar char="•"/>
            </a:pPr>
            <a:r>
              <a:rPr lang="en-US" sz="4200" dirty="0">
                <a:ea typeface="+mn-lt"/>
                <a:cs typeface="+mn-lt"/>
              </a:rPr>
              <a:t>Request form for farmers to send their request.</a:t>
            </a:r>
          </a:p>
          <a:p>
            <a:pPr marL="0" indent="0" algn="just">
              <a:lnSpc>
                <a:spcPct val="120000"/>
              </a:lnSpc>
              <a:buNone/>
            </a:pPr>
            <a:r>
              <a:rPr lang="en-US" sz="4200" b="1" dirty="0"/>
              <a:t>Test</a:t>
            </a:r>
            <a:endParaRPr lang="en-US" sz="4200" dirty="0"/>
          </a:p>
          <a:p>
            <a:pPr marL="285750" indent="-285750" algn="just">
              <a:lnSpc>
                <a:spcPct val="120000"/>
              </a:lnSpc>
              <a:buFont typeface="Arial"/>
              <a:buChar char="•"/>
            </a:pPr>
            <a:r>
              <a:rPr lang="en-US" sz="4200" dirty="0">
                <a:ea typeface="+mn-lt"/>
                <a:cs typeface="+mn-lt"/>
              </a:rPr>
              <a:t>Show the prototype to a group of farmers or RSK staff.</a:t>
            </a:r>
            <a:endParaRPr lang="en-US" sz="4200" dirty="0"/>
          </a:p>
          <a:p>
            <a:pPr marL="285750" indent="-285750" algn="just">
              <a:lnSpc>
                <a:spcPct val="120000"/>
              </a:lnSpc>
              <a:buFont typeface="Arial"/>
              <a:buChar char="•"/>
            </a:pPr>
            <a:r>
              <a:rPr lang="en-US" sz="4200" dirty="0">
                <a:ea typeface="+mn-lt"/>
                <a:cs typeface="+mn-lt"/>
              </a:rPr>
              <a:t>Refine interface according to the feedback given by the farmers and rsk staff.</a:t>
            </a:r>
            <a:endParaRPr lang="en-US" sz="4200" dirty="0"/>
          </a:p>
          <a:p>
            <a:pPr marL="0" indent="0" algn="ctr">
              <a:lnSpc>
                <a:spcPct val="100000"/>
              </a:lnSpc>
              <a:buNone/>
            </a:pPr>
            <a:endParaRPr lang="en-US" sz="6000" dirty="0">
              <a:latin typeface="Calisto MT" panose="02040603050505030304" pitchFamily="18" charset="0"/>
            </a:endParaRPr>
          </a:p>
          <a:p>
            <a:pPr marL="0" indent="0" algn="ctr">
              <a:lnSpc>
                <a:spcPct val="100000"/>
              </a:lnSpc>
              <a:buNone/>
            </a:pPr>
            <a:endParaRPr lang="en-US" sz="6000" dirty="0">
              <a:latin typeface="Calisto MT" panose="02040603050505030304" pitchFamily="18" charset="0"/>
            </a:endParaRPr>
          </a:p>
          <a:p>
            <a:pPr marL="0" indent="0" algn="ctr">
              <a:lnSpc>
                <a:spcPct val="100000"/>
              </a:lnSpc>
              <a:buNone/>
            </a:pPr>
            <a:endParaRPr lang="en-US" sz="6000" dirty="0">
              <a:latin typeface="Calisto MT" panose="02040603050505030304" pitchFamily="18" charset="0"/>
            </a:endParaRPr>
          </a:p>
          <a:p>
            <a:pPr marL="0" indent="0" algn="ctr">
              <a:lnSpc>
                <a:spcPct val="100000"/>
              </a:lnSpc>
              <a:buNone/>
            </a:pPr>
            <a:endParaRPr lang="en-US" sz="6000" dirty="0">
              <a:latin typeface="Calisto MT" panose="02040603050505030304" pitchFamily="18" charset="0"/>
            </a:endParaRPr>
          </a:p>
          <a:p>
            <a:pPr marL="0" indent="0">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287985D5-9CEA-E35B-850D-99A203FBEB31}"/>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20</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1225080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76E57-3B34-1993-F664-B4BF8229EC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7AA48-0DC4-C84F-CED7-3B36D6903A4F}"/>
              </a:ext>
            </a:extLst>
          </p:cNvPr>
          <p:cNvSpPr>
            <a:spLocks noGrp="1"/>
          </p:cNvSpPr>
          <p:nvPr>
            <p:ph type="title"/>
          </p:nvPr>
        </p:nvSpPr>
        <p:spPr>
          <a:xfrm>
            <a:off x="0" y="53478"/>
            <a:ext cx="8738648" cy="493762"/>
          </a:xfrm>
        </p:spPr>
        <p:txBody>
          <a:bodyPr>
            <a:noAutofit/>
          </a:bodyPr>
          <a:lstStyle/>
          <a:p>
            <a:r>
              <a:rPr lang="en-US" sz="3000" b="1" dirty="0">
                <a:solidFill>
                  <a:schemeClr val="accent2">
                    <a:lumMod val="50000"/>
                  </a:schemeClr>
                </a:solidFill>
                <a:latin typeface="Calisto MT" panose="02040603050505030304" pitchFamily="18" charset="0"/>
              </a:rPr>
              <a:t> 8.UML Diagrams</a:t>
            </a:r>
          </a:p>
        </p:txBody>
      </p:sp>
      <p:sp>
        <p:nvSpPr>
          <p:cNvPr id="7" name="Slide Number Placeholder 6">
            <a:extLst>
              <a:ext uri="{FF2B5EF4-FFF2-40B4-BE49-F238E27FC236}">
                <a16:creationId xmlns:a16="http://schemas.microsoft.com/office/drawing/2014/main" id="{4CD7A1CF-3454-0A37-BAE1-F5628335EFAD}"/>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21</a:t>
            </a:fld>
            <a:endParaRPr lang="en-US" sz="1400" b="1" dirty="0">
              <a:solidFill>
                <a:schemeClr val="tx1"/>
              </a:solidFill>
              <a:latin typeface="Calisto MT" panose="02040603050505030304" pitchFamily="18" charset="0"/>
            </a:endParaRPr>
          </a:p>
        </p:txBody>
      </p:sp>
      <p:pic>
        <p:nvPicPr>
          <p:cNvPr id="6" name="Content Placeholder 5">
            <a:extLst>
              <a:ext uri="{FF2B5EF4-FFF2-40B4-BE49-F238E27FC236}">
                <a16:creationId xmlns:a16="http://schemas.microsoft.com/office/drawing/2014/main" id="{70C65E3A-F8BF-789F-CA85-98BE4F01FACB}"/>
              </a:ext>
            </a:extLst>
          </p:cNvPr>
          <p:cNvPicPr>
            <a:picLocks noGrp="1" noChangeAspect="1"/>
          </p:cNvPicPr>
          <p:nvPr>
            <p:ph idx="1"/>
          </p:nvPr>
        </p:nvPicPr>
        <p:blipFill>
          <a:blip r:embed="rId3"/>
          <a:srcRect r="2658"/>
          <a:stretch>
            <a:fillRect/>
          </a:stretch>
        </p:blipFill>
        <p:spPr>
          <a:xfrm>
            <a:off x="2185290" y="1598980"/>
            <a:ext cx="4368067" cy="4631465"/>
          </a:xfrm>
          <a:prstGeom prst="rect">
            <a:avLst/>
          </a:prstGeom>
        </p:spPr>
      </p:pic>
      <p:sp>
        <p:nvSpPr>
          <p:cNvPr id="10" name="TextBox 9">
            <a:extLst>
              <a:ext uri="{FF2B5EF4-FFF2-40B4-BE49-F238E27FC236}">
                <a16:creationId xmlns:a16="http://schemas.microsoft.com/office/drawing/2014/main" id="{1F613DBB-7A88-3279-AE43-6632CB4B3DC4}"/>
              </a:ext>
            </a:extLst>
          </p:cNvPr>
          <p:cNvSpPr txBox="1"/>
          <p:nvPr/>
        </p:nvSpPr>
        <p:spPr>
          <a:xfrm>
            <a:off x="3346704" y="6045779"/>
            <a:ext cx="1769523" cy="369332"/>
          </a:xfrm>
          <a:prstGeom prst="rect">
            <a:avLst/>
          </a:prstGeom>
          <a:noFill/>
        </p:spPr>
        <p:txBody>
          <a:bodyPr wrap="none" rtlCol="0">
            <a:spAutoFit/>
          </a:bodyPr>
          <a:lstStyle/>
          <a:p>
            <a:r>
              <a:rPr lang="en-US" b="1" dirty="0"/>
              <a:t>Farmer Interface</a:t>
            </a:r>
            <a:endParaRPr lang="en-IN" b="1" dirty="0"/>
          </a:p>
        </p:txBody>
      </p:sp>
      <p:sp>
        <p:nvSpPr>
          <p:cNvPr id="8" name="TextBox 7">
            <a:extLst>
              <a:ext uri="{FF2B5EF4-FFF2-40B4-BE49-F238E27FC236}">
                <a16:creationId xmlns:a16="http://schemas.microsoft.com/office/drawing/2014/main" id="{8025D8BC-C525-99B4-6FFB-A129E8A87DA1}"/>
              </a:ext>
            </a:extLst>
          </p:cNvPr>
          <p:cNvSpPr txBox="1"/>
          <p:nvPr/>
        </p:nvSpPr>
        <p:spPr>
          <a:xfrm>
            <a:off x="249174" y="731906"/>
            <a:ext cx="4594860" cy="400110"/>
          </a:xfrm>
          <a:prstGeom prst="rect">
            <a:avLst/>
          </a:prstGeom>
          <a:noFill/>
        </p:spPr>
        <p:txBody>
          <a:bodyPr wrap="square">
            <a:spAutoFit/>
          </a:bodyPr>
          <a:lstStyle/>
          <a:p>
            <a:r>
              <a:rPr lang="en-IN" sz="2000" b="1" dirty="0"/>
              <a:t>Sequence Diagram</a:t>
            </a:r>
          </a:p>
        </p:txBody>
      </p:sp>
    </p:spTree>
    <p:extLst>
      <p:ext uri="{BB962C8B-B14F-4D97-AF65-F5344CB8AC3E}">
        <p14:creationId xmlns:p14="http://schemas.microsoft.com/office/powerpoint/2010/main" val="2573113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94123-2FFD-D3EC-8A3E-76E914967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7BD7DA-C136-06D0-9634-A99D251EAAD5}"/>
              </a:ext>
            </a:extLst>
          </p:cNvPr>
          <p:cNvSpPr>
            <a:spLocks noGrp="1"/>
          </p:cNvSpPr>
          <p:nvPr>
            <p:ph type="title"/>
          </p:nvPr>
        </p:nvSpPr>
        <p:spPr>
          <a:xfrm>
            <a:off x="0" y="36583"/>
            <a:ext cx="8738648" cy="493762"/>
          </a:xfrm>
        </p:spPr>
        <p:txBody>
          <a:bodyPr>
            <a:noAutofit/>
          </a:bodyPr>
          <a:lstStyle/>
          <a:p>
            <a:r>
              <a:rPr lang="en-US" sz="3000" b="1" dirty="0">
                <a:solidFill>
                  <a:schemeClr val="accent2">
                    <a:lumMod val="50000"/>
                  </a:schemeClr>
                </a:solidFill>
                <a:latin typeface="Calisto MT" panose="02040603050505030304" pitchFamily="18" charset="0"/>
              </a:rPr>
              <a:t>8.UML Diagrams</a:t>
            </a:r>
          </a:p>
        </p:txBody>
      </p:sp>
      <p:sp>
        <p:nvSpPr>
          <p:cNvPr id="7" name="Slide Number Placeholder 6">
            <a:extLst>
              <a:ext uri="{FF2B5EF4-FFF2-40B4-BE49-F238E27FC236}">
                <a16:creationId xmlns:a16="http://schemas.microsoft.com/office/drawing/2014/main" id="{9724AC23-CC67-25A0-C217-2F52D3F686C7}"/>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22</a:t>
            </a:fld>
            <a:endParaRPr lang="en-US" sz="1400" b="1" dirty="0">
              <a:solidFill>
                <a:schemeClr val="tx1"/>
              </a:solidFill>
              <a:latin typeface="Calisto MT" panose="02040603050505030304" pitchFamily="18" charset="0"/>
            </a:endParaRPr>
          </a:p>
        </p:txBody>
      </p:sp>
      <p:pic>
        <p:nvPicPr>
          <p:cNvPr id="9" name="Picture 8">
            <a:extLst>
              <a:ext uri="{FF2B5EF4-FFF2-40B4-BE49-F238E27FC236}">
                <a16:creationId xmlns:a16="http://schemas.microsoft.com/office/drawing/2014/main" id="{79B15C82-6261-9BF6-2D4A-FBA54B5193AD}"/>
              </a:ext>
            </a:extLst>
          </p:cNvPr>
          <p:cNvPicPr>
            <a:picLocks noChangeAspect="1"/>
          </p:cNvPicPr>
          <p:nvPr/>
        </p:nvPicPr>
        <p:blipFill>
          <a:blip r:embed="rId3"/>
          <a:srcRect t="1990" r="4255"/>
          <a:stretch>
            <a:fillRect/>
          </a:stretch>
        </p:blipFill>
        <p:spPr>
          <a:xfrm>
            <a:off x="2346141" y="1051560"/>
            <a:ext cx="4251960" cy="4998111"/>
          </a:xfrm>
          <a:prstGeom prst="rect">
            <a:avLst/>
          </a:prstGeom>
        </p:spPr>
      </p:pic>
      <p:sp>
        <p:nvSpPr>
          <p:cNvPr id="12" name="TextBox 11">
            <a:extLst>
              <a:ext uri="{FF2B5EF4-FFF2-40B4-BE49-F238E27FC236}">
                <a16:creationId xmlns:a16="http://schemas.microsoft.com/office/drawing/2014/main" id="{4D57B748-B524-1A39-8AA6-087725DB966D}"/>
              </a:ext>
            </a:extLst>
          </p:cNvPr>
          <p:cNvSpPr txBox="1"/>
          <p:nvPr/>
        </p:nvSpPr>
        <p:spPr>
          <a:xfrm>
            <a:off x="3677300" y="6049671"/>
            <a:ext cx="2156571" cy="369332"/>
          </a:xfrm>
          <a:prstGeom prst="rect">
            <a:avLst/>
          </a:prstGeom>
          <a:noFill/>
        </p:spPr>
        <p:txBody>
          <a:bodyPr wrap="square" rtlCol="0">
            <a:spAutoFit/>
          </a:bodyPr>
          <a:lstStyle/>
          <a:p>
            <a:r>
              <a:rPr lang="en-US" b="1" dirty="0"/>
              <a:t>RSK Interface</a:t>
            </a:r>
            <a:endParaRPr lang="en-IN" b="1" dirty="0"/>
          </a:p>
        </p:txBody>
      </p:sp>
      <p:sp>
        <p:nvSpPr>
          <p:cNvPr id="8" name="TextBox 7">
            <a:extLst>
              <a:ext uri="{FF2B5EF4-FFF2-40B4-BE49-F238E27FC236}">
                <a16:creationId xmlns:a16="http://schemas.microsoft.com/office/drawing/2014/main" id="{C5ED2D98-F078-0FF7-E3E4-024439244F72}"/>
              </a:ext>
            </a:extLst>
          </p:cNvPr>
          <p:cNvSpPr txBox="1"/>
          <p:nvPr/>
        </p:nvSpPr>
        <p:spPr>
          <a:xfrm>
            <a:off x="226314" y="682228"/>
            <a:ext cx="4640580" cy="400110"/>
          </a:xfrm>
          <a:prstGeom prst="rect">
            <a:avLst/>
          </a:prstGeom>
          <a:noFill/>
        </p:spPr>
        <p:txBody>
          <a:bodyPr wrap="square">
            <a:spAutoFit/>
          </a:bodyPr>
          <a:lstStyle/>
          <a:p>
            <a:r>
              <a:rPr lang="en-IN" sz="2000" b="1" dirty="0"/>
              <a:t>Sequence Diagram</a:t>
            </a:r>
          </a:p>
        </p:txBody>
      </p:sp>
    </p:spTree>
    <p:extLst>
      <p:ext uri="{BB962C8B-B14F-4D97-AF65-F5344CB8AC3E}">
        <p14:creationId xmlns:p14="http://schemas.microsoft.com/office/powerpoint/2010/main" val="2540484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AD571-3140-F11A-A502-56354DF42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D04C0-4CE9-CA4F-41E4-8846F36819FB}"/>
              </a:ext>
            </a:extLst>
          </p:cNvPr>
          <p:cNvSpPr>
            <a:spLocks noGrp="1"/>
          </p:cNvSpPr>
          <p:nvPr>
            <p:ph type="title"/>
          </p:nvPr>
        </p:nvSpPr>
        <p:spPr>
          <a:xfrm>
            <a:off x="0" y="36583"/>
            <a:ext cx="8738648" cy="493762"/>
          </a:xfrm>
        </p:spPr>
        <p:txBody>
          <a:bodyPr>
            <a:noAutofit/>
          </a:bodyPr>
          <a:lstStyle/>
          <a:p>
            <a:r>
              <a:rPr lang="en-US" sz="3000" b="1" dirty="0">
                <a:solidFill>
                  <a:schemeClr val="accent2">
                    <a:lumMod val="50000"/>
                  </a:schemeClr>
                </a:solidFill>
                <a:latin typeface="Calisto MT" panose="02040603050505030304" pitchFamily="18" charset="0"/>
              </a:rPr>
              <a:t>8.UML Diagrams</a:t>
            </a:r>
          </a:p>
        </p:txBody>
      </p:sp>
      <p:sp>
        <p:nvSpPr>
          <p:cNvPr id="7" name="Slide Number Placeholder 6">
            <a:extLst>
              <a:ext uri="{FF2B5EF4-FFF2-40B4-BE49-F238E27FC236}">
                <a16:creationId xmlns:a16="http://schemas.microsoft.com/office/drawing/2014/main" id="{DF239E43-AD24-41B9-EECC-358A5EDC6EA2}"/>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23</a:t>
            </a:fld>
            <a:endParaRPr lang="en-US" sz="1400" b="1" dirty="0">
              <a:solidFill>
                <a:schemeClr val="tx1"/>
              </a:solidFill>
              <a:latin typeface="Calisto MT" panose="02040603050505030304" pitchFamily="18" charset="0"/>
            </a:endParaRPr>
          </a:p>
        </p:txBody>
      </p:sp>
      <p:pic>
        <p:nvPicPr>
          <p:cNvPr id="3" name="Picture 2">
            <a:extLst>
              <a:ext uri="{FF2B5EF4-FFF2-40B4-BE49-F238E27FC236}">
                <a16:creationId xmlns:a16="http://schemas.microsoft.com/office/drawing/2014/main" id="{37859D89-C3AB-5EC8-21CC-F00F3E05CC7C}"/>
              </a:ext>
            </a:extLst>
          </p:cNvPr>
          <p:cNvPicPr>
            <a:picLocks noChangeAspect="1"/>
          </p:cNvPicPr>
          <p:nvPr/>
        </p:nvPicPr>
        <p:blipFill>
          <a:blip r:embed="rId3"/>
          <a:srcRect l="2167" t="442" r="2379"/>
          <a:stretch>
            <a:fillRect/>
          </a:stretch>
        </p:blipFill>
        <p:spPr>
          <a:xfrm>
            <a:off x="1155208" y="540132"/>
            <a:ext cx="6428232" cy="6181344"/>
          </a:xfrm>
          <a:prstGeom prst="rect">
            <a:avLst/>
          </a:prstGeom>
        </p:spPr>
      </p:pic>
      <p:sp>
        <p:nvSpPr>
          <p:cNvPr id="5" name="TextBox 4">
            <a:extLst>
              <a:ext uri="{FF2B5EF4-FFF2-40B4-BE49-F238E27FC236}">
                <a16:creationId xmlns:a16="http://schemas.microsoft.com/office/drawing/2014/main" id="{B6EB92FE-CE86-F15F-8259-1091DD963419}"/>
              </a:ext>
            </a:extLst>
          </p:cNvPr>
          <p:cNvSpPr txBox="1"/>
          <p:nvPr/>
        </p:nvSpPr>
        <p:spPr>
          <a:xfrm>
            <a:off x="223298" y="770882"/>
            <a:ext cx="4640580" cy="369332"/>
          </a:xfrm>
          <a:prstGeom prst="rect">
            <a:avLst/>
          </a:prstGeom>
          <a:noFill/>
        </p:spPr>
        <p:txBody>
          <a:bodyPr wrap="square">
            <a:spAutoFit/>
          </a:bodyPr>
          <a:lstStyle/>
          <a:p>
            <a:r>
              <a:rPr lang="en-IN" b="1" dirty="0"/>
              <a:t>Activity  Diagram</a:t>
            </a:r>
          </a:p>
        </p:txBody>
      </p:sp>
    </p:spTree>
    <p:extLst>
      <p:ext uri="{BB962C8B-B14F-4D97-AF65-F5344CB8AC3E}">
        <p14:creationId xmlns:p14="http://schemas.microsoft.com/office/powerpoint/2010/main" val="343068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1B8EC-F7D0-8FE3-5EED-7767A519D5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7D9ED-2EBA-BCDC-BF92-E63F7748449A}"/>
              </a:ext>
            </a:extLst>
          </p:cNvPr>
          <p:cNvSpPr>
            <a:spLocks noGrp="1"/>
          </p:cNvSpPr>
          <p:nvPr>
            <p:ph type="title"/>
          </p:nvPr>
        </p:nvSpPr>
        <p:spPr>
          <a:xfrm>
            <a:off x="0" y="72206"/>
            <a:ext cx="8738648" cy="493762"/>
          </a:xfrm>
        </p:spPr>
        <p:txBody>
          <a:bodyPr>
            <a:noAutofit/>
          </a:bodyPr>
          <a:lstStyle/>
          <a:p>
            <a:r>
              <a:rPr lang="en-US" sz="3000" b="1" dirty="0">
                <a:solidFill>
                  <a:schemeClr val="accent2">
                    <a:lumMod val="50000"/>
                  </a:schemeClr>
                </a:solidFill>
                <a:latin typeface="Calisto MT" panose="02040603050505030304" pitchFamily="18" charset="0"/>
              </a:rPr>
              <a:t> 8.UML Diagrams</a:t>
            </a:r>
          </a:p>
        </p:txBody>
      </p:sp>
      <p:sp>
        <p:nvSpPr>
          <p:cNvPr id="7" name="Slide Number Placeholder 6">
            <a:extLst>
              <a:ext uri="{FF2B5EF4-FFF2-40B4-BE49-F238E27FC236}">
                <a16:creationId xmlns:a16="http://schemas.microsoft.com/office/drawing/2014/main" id="{0EECB162-3B31-C5D1-581B-9D7DEFB586E9}"/>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24</a:t>
            </a:fld>
            <a:endParaRPr lang="en-US" sz="1400" b="1" dirty="0">
              <a:solidFill>
                <a:schemeClr val="tx1"/>
              </a:solidFill>
              <a:latin typeface="Calisto MT" panose="02040603050505030304" pitchFamily="18" charset="0"/>
            </a:endParaRPr>
          </a:p>
        </p:txBody>
      </p:sp>
      <p:sp>
        <p:nvSpPr>
          <p:cNvPr id="4" name="TextBox 3">
            <a:extLst>
              <a:ext uri="{FF2B5EF4-FFF2-40B4-BE49-F238E27FC236}">
                <a16:creationId xmlns:a16="http://schemas.microsoft.com/office/drawing/2014/main" id="{575C3302-786A-EBC7-7699-7FCDC3FE8B70}"/>
              </a:ext>
            </a:extLst>
          </p:cNvPr>
          <p:cNvSpPr txBox="1"/>
          <p:nvPr/>
        </p:nvSpPr>
        <p:spPr>
          <a:xfrm>
            <a:off x="177578" y="663572"/>
            <a:ext cx="4594860" cy="400110"/>
          </a:xfrm>
          <a:prstGeom prst="rect">
            <a:avLst/>
          </a:prstGeom>
          <a:noFill/>
        </p:spPr>
        <p:txBody>
          <a:bodyPr wrap="square">
            <a:spAutoFit/>
          </a:bodyPr>
          <a:lstStyle/>
          <a:p>
            <a:r>
              <a:rPr lang="en-IN" sz="2000" b="1" dirty="0"/>
              <a:t>Usecase Diagram</a:t>
            </a:r>
          </a:p>
        </p:txBody>
      </p:sp>
      <p:pic>
        <p:nvPicPr>
          <p:cNvPr id="9" name="Content Placeholder 8">
            <a:extLst>
              <a:ext uri="{FF2B5EF4-FFF2-40B4-BE49-F238E27FC236}">
                <a16:creationId xmlns:a16="http://schemas.microsoft.com/office/drawing/2014/main" id="{6AC6883F-63B0-9D18-3F7B-CD7749507D24}"/>
              </a:ext>
            </a:extLst>
          </p:cNvPr>
          <p:cNvPicPr>
            <a:picLocks noGrp="1" noChangeAspect="1"/>
          </p:cNvPicPr>
          <p:nvPr>
            <p:ph idx="1"/>
          </p:nvPr>
        </p:nvPicPr>
        <p:blipFill>
          <a:blip r:embed="rId3"/>
          <a:srcRect l="1978" t="3264"/>
          <a:stretch>
            <a:fillRect/>
          </a:stretch>
        </p:blipFill>
        <p:spPr>
          <a:xfrm>
            <a:off x="1024128" y="1062897"/>
            <a:ext cx="6914193" cy="5722898"/>
          </a:xfrm>
          <a:prstGeom prst="rect">
            <a:avLst/>
          </a:prstGeom>
        </p:spPr>
      </p:pic>
    </p:spTree>
    <p:extLst>
      <p:ext uri="{BB962C8B-B14F-4D97-AF65-F5344CB8AC3E}">
        <p14:creationId xmlns:p14="http://schemas.microsoft.com/office/powerpoint/2010/main" val="174534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FE876-FE63-D977-71B1-45D6EEF7C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8E039-B916-64E4-E104-1A72306FADED}"/>
              </a:ext>
            </a:extLst>
          </p:cNvPr>
          <p:cNvSpPr>
            <a:spLocks noGrp="1"/>
          </p:cNvSpPr>
          <p:nvPr>
            <p:ph type="title"/>
          </p:nvPr>
        </p:nvSpPr>
        <p:spPr>
          <a:xfrm>
            <a:off x="202676" y="120029"/>
            <a:ext cx="8738648" cy="747237"/>
          </a:xfrm>
        </p:spPr>
        <p:txBody>
          <a:bodyPr>
            <a:noAutofit/>
          </a:bodyPr>
          <a:lstStyle/>
          <a:p>
            <a:r>
              <a:rPr lang="en-US" sz="3000" b="1" dirty="0">
                <a:solidFill>
                  <a:schemeClr val="accent2">
                    <a:lumMod val="50000"/>
                  </a:schemeClr>
                </a:solidFill>
                <a:latin typeface="Calisto MT" panose="02040603050505030304" pitchFamily="18" charset="0"/>
              </a:rPr>
              <a:t>9.Functional and Non-Functional Requirements</a:t>
            </a:r>
          </a:p>
        </p:txBody>
      </p:sp>
      <p:sp>
        <p:nvSpPr>
          <p:cNvPr id="3" name="Content Placeholder 2">
            <a:extLst>
              <a:ext uri="{FF2B5EF4-FFF2-40B4-BE49-F238E27FC236}">
                <a16:creationId xmlns:a16="http://schemas.microsoft.com/office/drawing/2014/main" id="{2687B899-83F4-6FCA-24C2-98A3BC291AC3}"/>
              </a:ext>
            </a:extLst>
          </p:cNvPr>
          <p:cNvSpPr>
            <a:spLocks noGrp="1"/>
          </p:cNvSpPr>
          <p:nvPr>
            <p:ph idx="1"/>
          </p:nvPr>
        </p:nvSpPr>
        <p:spPr>
          <a:xfrm>
            <a:off x="202676" y="757538"/>
            <a:ext cx="8831596" cy="5854210"/>
          </a:xfrm>
        </p:spPr>
        <p:txBody>
          <a:bodyPr numCol="1">
            <a:normAutofit/>
          </a:bodyPr>
          <a:lstStyle/>
          <a:p>
            <a:pPr marL="0" indent="0">
              <a:lnSpc>
                <a:spcPct val="100000"/>
              </a:lnSpc>
              <a:buNone/>
            </a:pPr>
            <a:endParaRPr lang="en-US" sz="1800" dirty="0">
              <a:latin typeface="Calisto MT" panose="02040603050505030304" pitchFamily="18" charset="0"/>
            </a:endParaRPr>
          </a:p>
          <a:p>
            <a:pPr marL="0" indent="0">
              <a:lnSpc>
                <a:spcPct val="100000"/>
              </a:lnSpc>
              <a:buNone/>
            </a:pPr>
            <a:r>
              <a:rPr lang="en-US" sz="1800" b="1" dirty="0">
                <a:latin typeface="Calisto MT" panose="02040603050505030304" pitchFamily="18" charset="0"/>
              </a:rPr>
              <a:t>Functional Requirements</a:t>
            </a: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E01233D9-A096-2410-589F-338A0DAD65D5}"/>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25</a:t>
            </a:fld>
            <a:endParaRPr lang="en-US" sz="1400" b="1" dirty="0">
              <a:solidFill>
                <a:schemeClr val="tx1"/>
              </a:solidFill>
              <a:latin typeface="Calisto MT" panose="02040603050505030304" pitchFamily="18" charset="0"/>
            </a:endParaRPr>
          </a:p>
        </p:txBody>
      </p:sp>
      <p:graphicFrame>
        <p:nvGraphicFramePr>
          <p:cNvPr id="4" name="Table 3">
            <a:extLst>
              <a:ext uri="{FF2B5EF4-FFF2-40B4-BE49-F238E27FC236}">
                <a16:creationId xmlns:a16="http://schemas.microsoft.com/office/drawing/2014/main" id="{EEA5AB02-BA64-8DA2-BB8C-42EC3E6DAAD6}"/>
              </a:ext>
            </a:extLst>
          </p:cNvPr>
          <p:cNvGraphicFramePr>
            <a:graphicFrameLocks noGrp="1"/>
          </p:cNvGraphicFramePr>
          <p:nvPr>
            <p:extLst>
              <p:ext uri="{D42A27DB-BD31-4B8C-83A1-F6EECF244321}">
                <p14:modId xmlns:p14="http://schemas.microsoft.com/office/powerpoint/2010/main" val="426680740"/>
              </p:ext>
            </p:extLst>
          </p:nvPr>
        </p:nvGraphicFramePr>
        <p:xfrm>
          <a:off x="109728" y="1616456"/>
          <a:ext cx="4369324" cy="3774440"/>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1028340434"/>
                    </a:ext>
                  </a:extLst>
                </a:gridCol>
                <a:gridCol w="3646948">
                  <a:extLst>
                    <a:ext uri="{9D8B030D-6E8A-4147-A177-3AD203B41FA5}">
                      <a16:colId xmlns:a16="http://schemas.microsoft.com/office/drawing/2014/main" val="17479327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S.No</a:t>
                      </a:r>
                      <a:endParaRPr lang="en-IN" dirty="0"/>
                    </a:p>
                  </a:txBody>
                  <a:tcPr/>
                </a:tc>
                <a:tc>
                  <a:txBody>
                    <a:bodyPr/>
                    <a:lstStyle/>
                    <a:p>
                      <a:pPr algn="just"/>
                      <a:r>
                        <a:rPr lang="en-IN" dirty="0"/>
                        <a:t>Functional Requirements</a:t>
                      </a:r>
                    </a:p>
                  </a:txBody>
                  <a:tcPr/>
                </a:tc>
                <a:extLst>
                  <a:ext uri="{0D108BD9-81ED-4DB2-BD59-A6C34878D82A}">
                    <a16:rowId xmlns:a16="http://schemas.microsoft.com/office/drawing/2014/main" val="1298766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a:t>
                      </a:r>
                    </a:p>
                  </a:txBody>
                  <a:tcPr/>
                </a:tc>
                <a:tc>
                  <a:txBody>
                    <a:bodyPr/>
                    <a:lstStyle/>
                    <a:p>
                      <a:pPr algn="just"/>
                      <a:r>
                        <a:rPr lang="en-US" dirty="0"/>
                        <a:t>Role-Based Access Control for Different User Type</a:t>
                      </a:r>
                    </a:p>
                  </a:txBody>
                  <a:tcPr/>
                </a:tc>
                <a:extLst>
                  <a:ext uri="{0D108BD9-81ED-4DB2-BD59-A6C34878D82A}">
                    <a16:rowId xmlns:a16="http://schemas.microsoft.com/office/drawing/2014/main" val="611602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tc>
                <a:tc>
                  <a:txBody>
                    <a:bodyPr/>
                    <a:lstStyle/>
                    <a:p>
                      <a:pPr algn="just"/>
                      <a:r>
                        <a:rPr lang="en-US" dirty="0"/>
                        <a:t>User Authentication (Login, Logout, Password Reset)</a:t>
                      </a:r>
                    </a:p>
                  </a:txBody>
                  <a:tcPr/>
                </a:tc>
                <a:extLst>
                  <a:ext uri="{0D108BD9-81ED-4DB2-BD59-A6C34878D82A}">
                    <a16:rowId xmlns:a16="http://schemas.microsoft.com/office/drawing/2014/main" val="35631350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a:t>
                      </a:r>
                      <a:endParaRPr lang="en-IN" dirty="0"/>
                    </a:p>
                  </a:txBody>
                  <a:tcPr/>
                </a:tc>
                <a:tc>
                  <a:txBody>
                    <a:bodyPr/>
                    <a:lstStyle/>
                    <a:p>
                      <a:pPr algn="just"/>
                      <a:r>
                        <a:rPr lang="en-US" dirty="0"/>
                        <a:t>Data Entry &amp; Validation for Forms</a:t>
                      </a:r>
                    </a:p>
                  </a:txBody>
                  <a:tcPr/>
                </a:tc>
                <a:extLst>
                  <a:ext uri="{0D108BD9-81ED-4DB2-BD59-A6C34878D82A}">
                    <a16:rowId xmlns:a16="http://schemas.microsoft.com/office/drawing/2014/main" val="1513509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pPr algn="just"/>
                      <a:r>
                        <a:rPr lang="en-US" dirty="0"/>
                        <a:t>CRUD Operations (Create, Read, Update, Delete)</a:t>
                      </a:r>
                    </a:p>
                  </a:txBody>
                  <a:tcPr/>
                </a:tc>
                <a:extLst>
                  <a:ext uri="{0D108BD9-81ED-4DB2-BD59-A6C34878D82A}">
                    <a16:rowId xmlns:a16="http://schemas.microsoft.com/office/drawing/2014/main" val="26637437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a:t>
                      </a:r>
                      <a:endParaRPr lang="en-IN" dirty="0"/>
                    </a:p>
                  </a:txBody>
                  <a:tcPr/>
                </a:tc>
                <a:tc>
                  <a:txBody>
                    <a:bodyPr/>
                    <a:lstStyle/>
                    <a:p>
                      <a:pPr algn="just"/>
                      <a:r>
                        <a:rPr lang="en-US" dirty="0"/>
                        <a:t>voice assistant</a:t>
                      </a:r>
                    </a:p>
                  </a:txBody>
                  <a:tcPr/>
                </a:tc>
                <a:extLst>
                  <a:ext uri="{0D108BD9-81ED-4DB2-BD59-A6C34878D82A}">
                    <a16:rowId xmlns:a16="http://schemas.microsoft.com/office/drawing/2014/main" val="5380059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a:t>
                      </a:r>
                      <a:endParaRPr lang="en-IN" dirty="0"/>
                    </a:p>
                  </a:txBody>
                  <a:tcPr/>
                </a:tc>
                <a:tc>
                  <a:txBody>
                    <a:bodyPr/>
                    <a:lstStyle/>
                    <a:p>
                      <a:pPr algn="just"/>
                      <a:r>
                        <a:rPr lang="en-US" dirty="0"/>
                        <a:t>Offline accessibility</a:t>
                      </a:r>
                    </a:p>
                  </a:txBody>
                  <a:tcPr/>
                </a:tc>
                <a:extLst>
                  <a:ext uri="{0D108BD9-81ED-4DB2-BD59-A6C34878D82A}">
                    <a16:rowId xmlns:a16="http://schemas.microsoft.com/office/drawing/2014/main" val="37885707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a:t>
                      </a:r>
                      <a:endParaRPr lang="en-IN" dirty="0"/>
                    </a:p>
                  </a:txBody>
                  <a:tcPr/>
                </a:tc>
                <a:tc>
                  <a:txBody>
                    <a:bodyPr/>
                    <a:lstStyle/>
                    <a:p>
                      <a:pPr algn="just"/>
                      <a:r>
                        <a:rPr lang="en-US" dirty="0"/>
                        <a:t>Multiple languages</a:t>
                      </a:r>
                    </a:p>
                  </a:txBody>
                  <a:tcPr/>
                </a:tc>
                <a:extLst>
                  <a:ext uri="{0D108BD9-81ED-4DB2-BD59-A6C34878D82A}">
                    <a16:rowId xmlns:a16="http://schemas.microsoft.com/office/drawing/2014/main" val="2812576433"/>
                  </a:ext>
                </a:extLst>
              </a:tr>
            </a:tbl>
          </a:graphicData>
        </a:graphic>
      </p:graphicFrame>
      <p:sp>
        <p:nvSpPr>
          <p:cNvPr id="6" name="TextBox 5">
            <a:extLst>
              <a:ext uri="{FF2B5EF4-FFF2-40B4-BE49-F238E27FC236}">
                <a16:creationId xmlns:a16="http://schemas.microsoft.com/office/drawing/2014/main" id="{C0905DB3-1273-E919-8E12-EE7878B13B72}"/>
              </a:ext>
            </a:extLst>
          </p:cNvPr>
          <p:cNvSpPr txBox="1"/>
          <p:nvPr/>
        </p:nvSpPr>
        <p:spPr>
          <a:xfrm>
            <a:off x="4901184" y="1135443"/>
            <a:ext cx="4572000" cy="369332"/>
          </a:xfrm>
          <a:prstGeom prst="rect">
            <a:avLst/>
          </a:prstGeom>
          <a:noFill/>
        </p:spPr>
        <p:txBody>
          <a:bodyPr wrap="square">
            <a:spAutoFit/>
          </a:bodyPr>
          <a:lstStyle/>
          <a:p>
            <a:r>
              <a:rPr lang="en-IN" b="1" dirty="0"/>
              <a:t>Non-Functional Requirements</a:t>
            </a:r>
          </a:p>
        </p:txBody>
      </p:sp>
      <p:graphicFrame>
        <p:nvGraphicFramePr>
          <p:cNvPr id="8" name="Table 7">
            <a:extLst>
              <a:ext uri="{FF2B5EF4-FFF2-40B4-BE49-F238E27FC236}">
                <a16:creationId xmlns:a16="http://schemas.microsoft.com/office/drawing/2014/main" id="{2F1FCF3A-8E76-8B34-119E-629A026BFBB8}"/>
              </a:ext>
            </a:extLst>
          </p:cNvPr>
          <p:cNvGraphicFramePr>
            <a:graphicFrameLocks noGrp="1"/>
          </p:cNvGraphicFramePr>
          <p:nvPr>
            <p:extLst>
              <p:ext uri="{D42A27DB-BD31-4B8C-83A1-F6EECF244321}">
                <p14:modId xmlns:p14="http://schemas.microsoft.com/office/powerpoint/2010/main" val="2647066720"/>
              </p:ext>
            </p:extLst>
          </p:nvPr>
        </p:nvGraphicFramePr>
        <p:xfrm>
          <a:off x="4901184" y="1590667"/>
          <a:ext cx="4133088" cy="35712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2629384819"/>
                    </a:ext>
                  </a:extLst>
                </a:gridCol>
                <a:gridCol w="3401568">
                  <a:extLst>
                    <a:ext uri="{9D8B030D-6E8A-4147-A177-3AD203B41FA5}">
                      <a16:colId xmlns:a16="http://schemas.microsoft.com/office/drawing/2014/main" val="430445269"/>
                    </a:ext>
                  </a:extLst>
                </a:gridCol>
              </a:tblGrid>
              <a:tr h="370840">
                <a:tc>
                  <a:txBody>
                    <a:bodyPr/>
                    <a:lstStyle/>
                    <a:p>
                      <a:r>
                        <a:rPr lang="en-US" dirty="0"/>
                        <a:t>S</a:t>
                      </a:r>
                      <a:r>
                        <a:rPr lang="en-IN" dirty="0"/>
                        <a:t>.No</a:t>
                      </a:r>
                    </a:p>
                  </a:txBody>
                  <a:tcPr/>
                </a:tc>
                <a:tc>
                  <a:txBody>
                    <a:bodyPr/>
                    <a:lstStyle/>
                    <a:p>
                      <a:r>
                        <a:rPr lang="en-IN" dirty="0"/>
                        <a:t>Non-Functional Requirement</a:t>
                      </a:r>
                    </a:p>
                  </a:txBody>
                  <a:tcPr/>
                </a:tc>
                <a:extLst>
                  <a:ext uri="{0D108BD9-81ED-4DB2-BD59-A6C34878D82A}">
                    <a16:rowId xmlns:a16="http://schemas.microsoft.com/office/drawing/2014/main" val="3555060868"/>
                  </a:ext>
                </a:extLst>
              </a:tr>
              <a:tr h="370840">
                <a:tc>
                  <a:txBody>
                    <a:bodyPr/>
                    <a:lstStyle/>
                    <a:p>
                      <a:r>
                        <a:rPr lang="en-IN" dirty="0"/>
                        <a:t>1</a:t>
                      </a:r>
                    </a:p>
                    <a:p>
                      <a:endParaRPr lang="en-IN" dirty="0"/>
                    </a:p>
                  </a:txBody>
                  <a:tcPr/>
                </a:tc>
                <a:tc>
                  <a:txBody>
                    <a:bodyPr/>
                    <a:lstStyle/>
                    <a:p>
                      <a:r>
                        <a:rPr lang="en-IN" dirty="0"/>
                        <a:t>Security –  Access Control</a:t>
                      </a:r>
                    </a:p>
                  </a:txBody>
                  <a:tcPr/>
                </a:tc>
                <a:extLst>
                  <a:ext uri="{0D108BD9-81ED-4DB2-BD59-A6C34878D82A}">
                    <a16:rowId xmlns:a16="http://schemas.microsoft.com/office/drawing/2014/main" val="2360064694"/>
                  </a:ext>
                </a:extLst>
              </a:tr>
              <a:tr h="370840">
                <a:tc>
                  <a:txBody>
                    <a:bodyPr/>
                    <a:lstStyle/>
                    <a:p>
                      <a:r>
                        <a:rPr lang="en-IN" dirty="0"/>
                        <a:t>2</a:t>
                      </a:r>
                    </a:p>
                    <a:p>
                      <a:endParaRPr lang="en-IN" dirty="0"/>
                    </a:p>
                  </a:txBody>
                  <a:tcPr/>
                </a:tc>
                <a:tc>
                  <a:txBody>
                    <a:bodyPr/>
                    <a:lstStyle/>
                    <a:p>
                      <a:r>
                        <a:rPr lang="en-US" dirty="0"/>
                        <a:t>Usability – Simple and Intuitive User Interface</a:t>
                      </a:r>
                    </a:p>
                  </a:txBody>
                  <a:tcPr/>
                </a:tc>
                <a:extLst>
                  <a:ext uri="{0D108BD9-81ED-4DB2-BD59-A6C34878D82A}">
                    <a16:rowId xmlns:a16="http://schemas.microsoft.com/office/drawing/2014/main" val="2610564449"/>
                  </a:ext>
                </a:extLst>
              </a:tr>
              <a:tr h="370840">
                <a:tc>
                  <a:txBody>
                    <a:bodyPr/>
                    <a:lstStyle/>
                    <a:p>
                      <a:r>
                        <a:rPr lang="en-IN" dirty="0"/>
                        <a:t>3</a:t>
                      </a:r>
                    </a:p>
                    <a:p>
                      <a:endParaRPr lang="en-IN" dirty="0"/>
                    </a:p>
                  </a:txBody>
                  <a:tcPr/>
                </a:tc>
                <a:tc>
                  <a:txBody>
                    <a:bodyPr/>
                    <a:lstStyle/>
                    <a:p>
                      <a:r>
                        <a:rPr lang="en-US" dirty="0"/>
                        <a:t>Portability – Works on any Platforms example android, IOS</a:t>
                      </a:r>
                    </a:p>
                  </a:txBody>
                  <a:tcPr/>
                </a:tc>
                <a:extLst>
                  <a:ext uri="{0D108BD9-81ED-4DB2-BD59-A6C34878D82A}">
                    <a16:rowId xmlns:a16="http://schemas.microsoft.com/office/drawing/2014/main" val="1154760239"/>
                  </a:ext>
                </a:extLst>
              </a:tr>
              <a:tr h="370840">
                <a:tc>
                  <a:txBody>
                    <a:bodyPr/>
                    <a:lstStyle/>
                    <a:p>
                      <a:r>
                        <a:rPr lang="en-IN" dirty="0"/>
                        <a:t>4</a:t>
                      </a:r>
                    </a:p>
                    <a:p>
                      <a:endParaRPr lang="en-IN" dirty="0"/>
                    </a:p>
                  </a:txBody>
                  <a:tcPr/>
                </a:tc>
                <a:tc>
                  <a:txBody>
                    <a:bodyPr/>
                    <a:lstStyle/>
                    <a:p>
                      <a:r>
                        <a:rPr lang="en-US" dirty="0"/>
                        <a:t>Reliability – Consistent Operation Without Failures</a:t>
                      </a:r>
                    </a:p>
                  </a:txBody>
                  <a:tcPr/>
                </a:tc>
                <a:extLst>
                  <a:ext uri="{0D108BD9-81ED-4DB2-BD59-A6C34878D82A}">
                    <a16:rowId xmlns:a16="http://schemas.microsoft.com/office/drawing/2014/main" val="335242717"/>
                  </a:ext>
                </a:extLst>
              </a:tr>
              <a:tr h="370840">
                <a:tc>
                  <a:txBody>
                    <a:bodyPr/>
                    <a:lstStyle/>
                    <a:p>
                      <a:r>
                        <a:rPr lang="en-IN" dirty="0"/>
                        <a:t>5</a:t>
                      </a:r>
                    </a:p>
                    <a:p>
                      <a:endParaRPr lang="en-IN" dirty="0"/>
                    </a:p>
                  </a:txBody>
                  <a:tcPr/>
                </a:tc>
                <a:tc>
                  <a:txBody>
                    <a:bodyPr/>
                    <a:lstStyle/>
                    <a:p>
                      <a:r>
                        <a:rPr lang="en-US" dirty="0"/>
                        <a:t>Maintainability – Easy to Debug and Enhance</a:t>
                      </a:r>
                    </a:p>
                  </a:txBody>
                  <a:tcPr/>
                </a:tc>
                <a:extLst>
                  <a:ext uri="{0D108BD9-81ED-4DB2-BD59-A6C34878D82A}">
                    <a16:rowId xmlns:a16="http://schemas.microsoft.com/office/drawing/2014/main" val="174169916"/>
                  </a:ext>
                </a:extLst>
              </a:tr>
            </a:tbl>
          </a:graphicData>
        </a:graphic>
      </p:graphicFrame>
    </p:spTree>
    <p:extLst>
      <p:ext uri="{BB962C8B-B14F-4D97-AF65-F5344CB8AC3E}">
        <p14:creationId xmlns:p14="http://schemas.microsoft.com/office/powerpoint/2010/main" val="1332140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35A3-1A72-DB24-F1F2-6906A45CBE1F}"/>
              </a:ext>
            </a:extLst>
          </p:cNvPr>
          <p:cNvSpPr>
            <a:spLocks noGrp="1"/>
          </p:cNvSpPr>
          <p:nvPr>
            <p:ph type="title"/>
          </p:nvPr>
        </p:nvSpPr>
        <p:spPr>
          <a:xfrm>
            <a:off x="189738" y="227967"/>
            <a:ext cx="7886700" cy="889098"/>
          </a:xfrm>
        </p:spPr>
        <p:txBody>
          <a:bodyPr>
            <a:normAutofit/>
          </a:bodyPr>
          <a:lstStyle/>
          <a:p>
            <a:r>
              <a:rPr lang="en-US" sz="3000" b="1" dirty="0">
                <a:solidFill>
                  <a:schemeClr val="accent2">
                    <a:lumMod val="50000"/>
                  </a:schemeClr>
                </a:solidFill>
                <a:latin typeface="Calisto MT" panose="02040603050505030304" pitchFamily="18" charset="0"/>
              </a:rPr>
              <a:t>10. Proposed Approach Block Diagram</a:t>
            </a:r>
            <a:endParaRPr lang="en-IN" sz="3000" b="1" dirty="0">
              <a:solidFill>
                <a:schemeClr val="accent2">
                  <a:lumMod val="50000"/>
                </a:schemeClr>
              </a:solidFill>
              <a:latin typeface="Calisto MT" panose="02040603050505030304" pitchFamily="18" charset="0"/>
            </a:endParaRPr>
          </a:p>
        </p:txBody>
      </p:sp>
      <p:sp>
        <p:nvSpPr>
          <p:cNvPr id="4" name="Slide Number Placeholder 3">
            <a:extLst>
              <a:ext uri="{FF2B5EF4-FFF2-40B4-BE49-F238E27FC236}">
                <a16:creationId xmlns:a16="http://schemas.microsoft.com/office/drawing/2014/main" id="{61DDC5D5-B683-CEAA-8BD6-E7CF4241B3AC}"/>
              </a:ext>
            </a:extLst>
          </p:cNvPr>
          <p:cNvSpPr>
            <a:spLocks noGrp="1"/>
          </p:cNvSpPr>
          <p:nvPr>
            <p:ph type="sldNum" sz="quarter" idx="12"/>
          </p:nvPr>
        </p:nvSpPr>
        <p:spPr/>
        <p:txBody>
          <a:bodyPr/>
          <a:lstStyle/>
          <a:p>
            <a:fld id="{D90542D4-23E8-43E0-BA8E-C972DA1A005D}" type="slidenum">
              <a:rPr lang="en-US" smtClean="0"/>
              <a:pPr/>
              <a:t>26</a:t>
            </a:fld>
            <a:endParaRPr lang="en-US"/>
          </a:p>
        </p:txBody>
      </p:sp>
      <p:pic>
        <p:nvPicPr>
          <p:cNvPr id="5" name="Picture 4">
            <a:extLst>
              <a:ext uri="{FF2B5EF4-FFF2-40B4-BE49-F238E27FC236}">
                <a16:creationId xmlns:a16="http://schemas.microsoft.com/office/drawing/2014/main" id="{1C94088E-B820-E1C2-D6F1-2E51BBE3E920}"/>
              </a:ext>
            </a:extLst>
          </p:cNvPr>
          <p:cNvPicPr>
            <a:picLocks noChangeAspect="1"/>
          </p:cNvPicPr>
          <p:nvPr/>
        </p:nvPicPr>
        <p:blipFill>
          <a:blip r:embed="rId2"/>
          <a:stretch>
            <a:fillRect/>
          </a:stretch>
        </p:blipFill>
        <p:spPr>
          <a:xfrm>
            <a:off x="0" y="1237393"/>
            <a:ext cx="9144000" cy="4998630"/>
          </a:xfrm>
          <a:prstGeom prst="rect">
            <a:avLst/>
          </a:prstGeom>
        </p:spPr>
      </p:pic>
    </p:spTree>
    <p:extLst>
      <p:ext uri="{BB962C8B-B14F-4D97-AF65-F5344CB8AC3E}">
        <p14:creationId xmlns:p14="http://schemas.microsoft.com/office/powerpoint/2010/main" val="3359769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B3513-DB0C-67B8-6715-8FE21A686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4E2948-BA3B-676E-0F40-BEE62EFC6656}"/>
              </a:ext>
            </a:extLst>
          </p:cNvPr>
          <p:cNvSpPr>
            <a:spLocks noGrp="1"/>
          </p:cNvSpPr>
          <p:nvPr>
            <p:ph type="title"/>
          </p:nvPr>
        </p:nvSpPr>
        <p:spPr>
          <a:xfrm>
            <a:off x="202676" y="120029"/>
            <a:ext cx="8738648" cy="747237"/>
          </a:xfrm>
        </p:spPr>
        <p:txBody>
          <a:bodyPr>
            <a:noAutofit/>
          </a:bodyPr>
          <a:lstStyle/>
          <a:p>
            <a:r>
              <a:rPr lang="en-US" sz="3000" b="1" dirty="0">
                <a:solidFill>
                  <a:schemeClr val="accent2">
                    <a:lumMod val="50000"/>
                  </a:schemeClr>
                </a:solidFill>
                <a:latin typeface="Calisto MT" panose="02040603050505030304" pitchFamily="18" charset="0"/>
              </a:rPr>
              <a:t>11. Kisan Connect-Methodology</a:t>
            </a:r>
          </a:p>
        </p:txBody>
      </p:sp>
      <p:sp>
        <p:nvSpPr>
          <p:cNvPr id="3" name="Content Placeholder 2">
            <a:extLst>
              <a:ext uri="{FF2B5EF4-FFF2-40B4-BE49-F238E27FC236}">
                <a16:creationId xmlns:a16="http://schemas.microsoft.com/office/drawing/2014/main" id="{D45A1B87-72F4-6F5A-2C22-256BBC0C085F}"/>
              </a:ext>
            </a:extLst>
          </p:cNvPr>
          <p:cNvSpPr>
            <a:spLocks noGrp="1"/>
          </p:cNvSpPr>
          <p:nvPr>
            <p:ph idx="1"/>
          </p:nvPr>
        </p:nvSpPr>
        <p:spPr>
          <a:xfrm>
            <a:off x="202676" y="867266"/>
            <a:ext cx="8738648" cy="5854210"/>
          </a:xfrm>
        </p:spPr>
        <p:txBody>
          <a:bodyPr numCol="1">
            <a:normAutofit/>
          </a:bodyPr>
          <a:lstStyle/>
          <a:p>
            <a:pPr algn="just"/>
            <a:r>
              <a:rPr lang="en-US" sz="2000" dirty="0">
                <a:cs typeface="Times New Roman" panose="02020603050405020304" pitchFamily="18" charset="0"/>
              </a:rPr>
              <a:t>This app have two  kinds of users Farmers and RSK staff.</a:t>
            </a:r>
          </a:p>
          <a:p>
            <a:pPr algn="just"/>
            <a:r>
              <a:rPr lang="en-US" sz="2000" dirty="0">
                <a:cs typeface="Times New Roman" panose="02020603050405020304" pitchFamily="18" charset="0"/>
              </a:rPr>
              <a:t>The user initially select their role.</a:t>
            </a:r>
          </a:p>
          <a:p>
            <a:pPr algn="just"/>
            <a:r>
              <a:rPr lang="en-US" sz="2000" dirty="0">
                <a:cs typeface="Times New Roman" panose="02020603050405020304" pitchFamily="18" charset="0"/>
              </a:rPr>
              <a:t>The forward to login page and their give their credentials to login.</a:t>
            </a:r>
          </a:p>
          <a:p>
            <a:pPr algn="just"/>
            <a:r>
              <a:rPr lang="en-US" sz="2000" dirty="0">
                <a:cs typeface="Times New Roman" panose="02020603050405020304" pitchFamily="18" charset="0"/>
              </a:rPr>
              <a:t>On entering into their screen can perform their task.</a:t>
            </a:r>
          </a:p>
          <a:p>
            <a:pPr marL="0" indent="0" algn="just">
              <a:buNone/>
            </a:pPr>
            <a:r>
              <a:rPr lang="en-US" sz="2000" b="1" dirty="0">
                <a:cs typeface="Times New Roman" panose="02020603050405020304" pitchFamily="18" charset="0"/>
              </a:rPr>
              <a:t>Modules:</a:t>
            </a:r>
          </a:p>
          <a:p>
            <a:pPr marL="457200" indent="-457200" algn="just">
              <a:buFont typeface="+mj-lt"/>
              <a:buAutoNum type="arabicPeriod"/>
            </a:pPr>
            <a:r>
              <a:rPr lang="en-US" sz="2000" dirty="0">
                <a:cs typeface="Arial" panose="020B0604020202020204" pitchFamily="34" charset="0"/>
              </a:rPr>
              <a:t>Dashboard/Home page</a:t>
            </a:r>
            <a:endParaRPr lang="en-US" sz="2000" dirty="0">
              <a:cs typeface="Times New Roman" panose="02020603050405020304" pitchFamily="18" charset="0"/>
            </a:endParaRPr>
          </a:p>
          <a:p>
            <a:pPr marL="457200" indent="-457200" algn="just">
              <a:buFont typeface="+mj-lt"/>
              <a:buAutoNum type="arabicPeriod"/>
            </a:pPr>
            <a:r>
              <a:rPr lang="en-IN" sz="2000" dirty="0"/>
              <a:t>Stock Management</a:t>
            </a:r>
          </a:p>
          <a:p>
            <a:pPr marL="457200" indent="-457200" algn="just">
              <a:buFont typeface="+mj-lt"/>
              <a:buAutoNum type="arabicPeriod"/>
            </a:pPr>
            <a:r>
              <a:rPr lang="en-US" sz="2000" dirty="0">
                <a:cs typeface="Arial" panose="020B0604020202020204" pitchFamily="34" charset="0"/>
              </a:rPr>
              <a:t>Scheme Management</a:t>
            </a:r>
          </a:p>
          <a:p>
            <a:pPr marL="457200" indent="-457200" algn="just">
              <a:buFont typeface="+mj-lt"/>
              <a:buAutoNum type="arabicPeriod"/>
            </a:pPr>
            <a:r>
              <a:rPr lang="en-US" sz="2000" dirty="0">
                <a:cs typeface="Arial" panose="020B0604020202020204" pitchFamily="34" charset="0"/>
              </a:rPr>
              <a:t>Request Handling</a:t>
            </a:r>
          </a:p>
          <a:p>
            <a:pPr marL="457200" indent="-457200" algn="just">
              <a:buFont typeface="+mj-lt"/>
              <a:buAutoNum type="arabicPeriod"/>
            </a:pPr>
            <a:r>
              <a:rPr lang="en-US" sz="2000" dirty="0">
                <a:cs typeface="Arial" panose="020B0604020202020204" pitchFamily="34" charset="0"/>
              </a:rPr>
              <a:t>Sales</a:t>
            </a:r>
            <a:endParaRPr lang="en-US" sz="2000" dirty="0">
              <a:cs typeface="Times New Roman" panose="0202060305040502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1AD1DC31-7A18-B474-B4D4-E1B39B53345F}"/>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27</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3012865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58668-0F0F-A920-09C2-8FB4B7D67E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BC311B-D1B9-8718-8575-F41801D3006A}"/>
              </a:ext>
            </a:extLst>
          </p:cNvPr>
          <p:cNvSpPr>
            <a:spLocks noGrp="1"/>
          </p:cNvSpPr>
          <p:nvPr>
            <p:ph type="title"/>
          </p:nvPr>
        </p:nvSpPr>
        <p:spPr>
          <a:xfrm>
            <a:off x="202676" y="120029"/>
            <a:ext cx="8738648" cy="747237"/>
          </a:xfrm>
        </p:spPr>
        <p:txBody>
          <a:bodyPr>
            <a:noAutofit/>
          </a:bodyPr>
          <a:lstStyle/>
          <a:p>
            <a:r>
              <a:rPr lang="en-US" sz="3000" b="1" dirty="0">
                <a:solidFill>
                  <a:schemeClr val="accent2">
                    <a:lumMod val="50000"/>
                  </a:schemeClr>
                </a:solidFill>
                <a:latin typeface="Calisto MT" panose="02040603050505030304" pitchFamily="18" charset="0"/>
              </a:rPr>
              <a:t>11.Kisan Connect-Methodology</a:t>
            </a:r>
          </a:p>
        </p:txBody>
      </p:sp>
      <p:sp>
        <p:nvSpPr>
          <p:cNvPr id="3" name="Content Placeholder 2">
            <a:extLst>
              <a:ext uri="{FF2B5EF4-FFF2-40B4-BE49-F238E27FC236}">
                <a16:creationId xmlns:a16="http://schemas.microsoft.com/office/drawing/2014/main" id="{F72E41B3-FF55-CA90-A288-83215581C1BA}"/>
              </a:ext>
            </a:extLst>
          </p:cNvPr>
          <p:cNvSpPr>
            <a:spLocks noGrp="1"/>
          </p:cNvSpPr>
          <p:nvPr>
            <p:ph idx="1"/>
          </p:nvPr>
        </p:nvSpPr>
        <p:spPr>
          <a:xfrm>
            <a:off x="250682" y="883761"/>
            <a:ext cx="8264668" cy="5854210"/>
          </a:xfrm>
        </p:spPr>
        <p:txBody>
          <a:bodyPr numCol="1">
            <a:normAutofit/>
          </a:bodyPr>
          <a:lstStyle/>
          <a:p>
            <a:pPr marL="0" indent="0" algn="just">
              <a:lnSpc>
                <a:spcPct val="100000"/>
              </a:lnSpc>
              <a:buNone/>
            </a:pPr>
            <a:r>
              <a:rPr lang="en-US" sz="1800" b="1" dirty="0">
                <a:cs typeface="Arial" panose="020B0604020202020204" pitchFamily="34" charset="0"/>
              </a:rPr>
              <a:t>RSK staff Interface</a:t>
            </a:r>
            <a:endParaRPr lang="en-US" sz="1800" b="1" dirty="0">
              <a:solidFill>
                <a:schemeClr val="accent2">
                  <a:lumMod val="50000"/>
                </a:schemeClr>
              </a:solidFill>
              <a:cs typeface="Arial" panose="020B0604020202020204" pitchFamily="34" charset="0"/>
            </a:endParaRPr>
          </a:p>
          <a:p>
            <a:pPr marL="0" indent="0" algn="just">
              <a:lnSpc>
                <a:spcPct val="100000"/>
              </a:lnSpc>
              <a:buNone/>
            </a:pPr>
            <a:r>
              <a:rPr lang="en-US" sz="1800" b="1" dirty="0">
                <a:solidFill>
                  <a:schemeClr val="accent2">
                    <a:lumMod val="50000"/>
                  </a:schemeClr>
                </a:solidFill>
                <a:cs typeface="Arial" panose="020B0604020202020204" pitchFamily="34" charset="0"/>
              </a:rPr>
              <a:t>Module  Name: </a:t>
            </a:r>
            <a:r>
              <a:rPr lang="en-US" sz="1800" b="1" dirty="0">
                <a:cs typeface="Arial" panose="020B0604020202020204" pitchFamily="34" charset="0"/>
              </a:rPr>
              <a:t> Dashboard/Home page</a:t>
            </a:r>
          </a:p>
          <a:p>
            <a:pPr marL="0" indent="0" algn="just">
              <a:buNone/>
            </a:pPr>
            <a:endParaRPr lang="en-US" sz="1800" dirty="0">
              <a:latin typeface="Arial" panose="020B0604020202020204" pitchFamily="34" charset="0"/>
              <a:cs typeface="Arial" panose="020B0604020202020204" pitchFamily="34" charset="0"/>
            </a:endParaRPr>
          </a:p>
          <a:p>
            <a:pPr marL="0" indent="0">
              <a:lnSpc>
                <a:spcPct val="100000"/>
              </a:lnSpc>
              <a:buNone/>
            </a:pPr>
            <a:endParaRPr lang="en-US" sz="1800" b="1" dirty="0">
              <a:cs typeface="Arial" panose="020B0604020202020204" pitchFamily="34" charset="0"/>
            </a:endParaRPr>
          </a:p>
        </p:txBody>
      </p:sp>
      <p:sp>
        <p:nvSpPr>
          <p:cNvPr id="7" name="Slide Number Placeholder 6">
            <a:extLst>
              <a:ext uri="{FF2B5EF4-FFF2-40B4-BE49-F238E27FC236}">
                <a16:creationId xmlns:a16="http://schemas.microsoft.com/office/drawing/2014/main" id="{9EE1A380-454E-855A-EA97-32DA5E940CF2}"/>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28</a:t>
            </a:fld>
            <a:endParaRPr lang="en-US" sz="1400" b="1" dirty="0">
              <a:solidFill>
                <a:schemeClr val="tx1"/>
              </a:solidFill>
              <a:latin typeface="Calisto MT" panose="02040603050505030304" pitchFamily="18" charset="0"/>
            </a:endParaRPr>
          </a:p>
        </p:txBody>
      </p:sp>
      <p:sp>
        <p:nvSpPr>
          <p:cNvPr id="4" name="TextBox 3">
            <a:extLst>
              <a:ext uri="{FF2B5EF4-FFF2-40B4-BE49-F238E27FC236}">
                <a16:creationId xmlns:a16="http://schemas.microsoft.com/office/drawing/2014/main" id="{714CED00-A892-E535-0322-44EA936A299E}"/>
              </a:ext>
            </a:extLst>
          </p:cNvPr>
          <p:cNvSpPr txBox="1"/>
          <p:nvPr/>
        </p:nvSpPr>
        <p:spPr>
          <a:xfrm>
            <a:off x="202676" y="1762610"/>
            <a:ext cx="4771660" cy="4351961"/>
          </a:xfrm>
          <a:prstGeom prst="rect">
            <a:avLst/>
          </a:prstGeom>
          <a:noFill/>
        </p:spPr>
        <p:txBody>
          <a:bodyPr wrap="square" rtlCol="0">
            <a:spAutoFit/>
          </a:bodyPr>
          <a:lstStyle/>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Acts as the main interface for RSK.</a:t>
            </a: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It take information from sa</a:t>
            </a:r>
            <a:r>
              <a:rPr lang="en-US" dirty="0">
                <a:solidFill>
                  <a:prstClr val="black"/>
                </a:solidFill>
                <a:latin typeface="Calibri"/>
                <a:cs typeface="Arial" panose="020B0604020202020204" pitchFamily="34" charset="0"/>
              </a:rPr>
              <a:t>les, scheme, request, stock module for  displaying.</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Displays available data in </a:t>
            </a:r>
            <a:r>
              <a:rPr kumimoji="0" lang="en-US" sz="1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statistical form (summaries)</a:t>
            </a: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those are Total amount of stock, Total Sales, no of schemes, no of request received.</a:t>
            </a: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In this  screen can also upload their leaves and holidays information for .</a:t>
            </a: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lang="en-US" dirty="0">
                <a:solidFill>
                  <a:prstClr val="black"/>
                </a:solidFill>
                <a:latin typeface="Calibri"/>
                <a:cs typeface="Arial" panose="020B0604020202020204" pitchFamily="34" charset="0"/>
              </a:rPr>
              <a:t>The status list also available where contains the details of the status uploaded.</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They can update and delete the status information </a:t>
            </a:r>
            <a:r>
              <a:rPr lang="en-US" dirty="0">
                <a:solidFill>
                  <a:prstClr val="black"/>
                </a:solidFill>
                <a:latin typeface="Calibri"/>
                <a:cs typeface="Arial" panose="020B0604020202020204" pitchFamily="34" charset="0"/>
              </a:rPr>
              <a:t>.</a:t>
            </a: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5" name="Picture 4">
            <a:extLst>
              <a:ext uri="{FF2B5EF4-FFF2-40B4-BE49-F238E27FC236}">
                <a16:creationId xmlns:a16="http://schemas.microsoft.com/office/drawing/2014/main" id="{6592C5EE-19D0-B030-B2C2-29E2C565A04A}"/>
              </a:ext>
            </a:extLst>
          </p:cNvPr>
          <p:cNvPicPr>
            <a:picLocks noChangeAspect="1"/>
          </p:cNvPicPr>
          <p:nvPr/>
        </p:nvPicPr>
        <p:blipFill>
          <a:blip r:embed="rId2"/>
          <a:stretch>
            <a:fillRect/>
          </a:stretch>
        </p:blipFill>
        <p:spPr>
          <a:xfrm>
            <a:off x="5559553" y="770283"/>
            <a:ext cx="3003804" cy="6087717"/>
          </a:xfrm>
          <a:prstGeom prst="rect">
            <a:avLst/>
          </a:prstGeom>
        </p:spPr>
      </p:pic>
    </p:spTree>
    <p:extLst>
      <p:ext uri="{BB962C8B-B14F-4D97-AF65-F5344CB8AC3E}">
        <p14:creationId xmlns:p14="http://schemas.microsoft.com/office/powerpoint/2010/main" val="65363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F1BEF-975E-DE6B-0B09-12A8D17E77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1C973-E61F-BB3E-2A49-8388041A85CA}"/>
              </a:ext>
            </a:extLst>
          </p:cNvPr>
          <p:cNvSpPr>
            <a:spLocks noGrp="1"/>
          </p:cNvSpPr>
          <p:nvPr>
            <p:ph type="title"/>
          </p:nvPr>
        </p:nvSpPr>
        <p:spPr>
          <a:xfrm>
            <a:off x="202676" y="120029"/>
            <a:ext cx="8738648" cy="747237"/>
          </a:xfrm>
        </p:spPr>
        <p:txBody>
          <a:bodyPr>
            <a:noAutofit/>
          </a:bodyPr>
          <a:lstStyle/>
          <a:p>
            <a:r>
              <a:rPr lang="en-US" sz="3000" b="1" dirty="0">
                <a:solidFill>
                  <a:schemeClr val="accent2">
                    <a:lumMod val="50000"/>
                  </a:schemeClr>
                </a:solidFill>
                <a:latin typeface="Calisto MT" panose="02040603050505030304" pitchFamily="18" charset="0"/>
              </a:rPr>
              <a:t>11. Kisan Connect Methodology</a:t>
            </a:r>
          </a:p>
        </p:txBody>
      </p:sp>
      <p:sp>
        <p:nvSpPr>
          <p:cNvPr id="3" name="Content Placeholder 2">
            <a:extLst>
              <a:ext uri="{FF2B5EF4-FFF2-40B4-BE49-F238E27FC236}">
                <a16:creationId xmlns:a16="http://schemas.microsoft.com/office/drawing/2014/main" id="{CA504433-BBB5-B1D9-B77F-BEBB3E32AE16}"/>
              </a:ext>
            </a:extLst>
          </p:cNvPr>
          <p:cNvSpPr>
            <a:spLocks noGrp="1"/>
          </p:cNvSpPr>
          <p:nvPr>
            <p:ph idx="1"/>
          </p:nvPr>
        </p:nvSpPr>
        <p:spPr>
          <a:xfrm>
            <a:off x="202676" y="883761"/>
            <a:ext cx="8941324" cy="5854210"/>
          </a:xfrm>
        </p:spPr>
        <p:txBody>
          <a:bodyPr numCol="1">
            <a:normAutofit/>
          </a:bodyPr>
          <a:lstStyle/>
          <a:p>
            <a:pPr marL="0" indent="0" algn="just">
              <a:buNone/>
            </a:pPr>
            <a:r>
              <a:rPr lang="en-US" sz="1900" b="1" dirty="0">
                <a:solidFill>
                  <a:schemeClr val="accent2">
                    <a:lumMod val="50000"/>
                  </a:schemeClr>
                </a:solidFill>
                <a:cs typeface="Arial" panose="020B0604020202020204" pitchFamily="34" charset="0"/>
              </a:rPr>
              <a:t>Module  Name: </a:t>
            </a:r>
            <a:r>
              <a:rPr lang="en-US" sz="1900" b="1" dirty="0">
                <a:cs typeface="Arial" panose="020B0604020202020204" pitchFamily="34" charset="0"/>
              </a:rPr>
              <a:t> Sales Management</a:t>
            </a:r>
          </a:p>
          <a:p>
            <a:pPr marL="0" indent="0" algn="just">
              <a:buNone/>
            </a:pPr>
            <a:r>
              <a:rPr lang="en-US" sz="1900" dirty="0">
                <a:cs typeface="Arial" panose="020B0604020202020204" pitchFamily="34" charset="0"/>
              </a:rPr>
              <a:t>   </a:t>
            </a:r>
            <a:endParaRPr lang="en-US" sz="1800" dirty="0">
              <a:latin typeface="Arial" panose="020B0604020202020204" pitchFamily="34" charset="0"/>
              <a:cs typeface="Arial" panose="020B0604020202020204" pitchFamily="34" charset="0"/>
            </a:endParaRPr>
          </a:p>
          <a:p>
            <a:pPr marL="0" indent="0">
              <a:lnSpc>
                <a:spcPct val="100000"/>
              </a:lnSpc>
              <a:buNone/>
            </a:pPr>
            <a:endParaRPr lang="en-US" sz="1800" b="1" dirty="0">
              <a:cs typeface="Arial" panose="020B0604020202020204" pitchFamily="34" charset="0"/>
            </a:endParaRPr>
          </a:p>
        </p:txBody>
      </p:sp>
      <p:sp>
        <p:nvSpPr>
          <p:cNvPr id="7" name="Slide Number Placeholder 6">
            <a:extLst>
              <a:ext uri="{FF2B5EF4-FFF2-40B4-BE49-F238E27FC236}">
                <a16:creationId xmlns:a16="http://schemas.microsoft.com/office/drawing/2014/main" id="{B0AA9C94-9F04-6A22-0F93-F8438AAB2314}"/>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29</a:t>
            </a:fld>
            <a:endParaRPr lang="en-US" sz="1400" b="1" dirty="0">
              <a:solidFill>
                <a:schemeClr val="tx1"/>
              </a:solidFill>
              <a:latin typeface="Calisto MT" panose="02040603050505030304" pitchFamily="18" charset="0"/>
            </a:endParaRPr>
          </a:p>
        </p:txBody>
      </p:sp>
      <p:sp>
        <p:nvSpPr>
          <p:cNvPr id="4" name="TextBox 3">
            <a:extLst>
              <a:ext uri="{FF2B5EF4-FFF2-40B4-BE49-F238E27FC236}">
                <a16:creationId xmlns:a16="http://schemas.microsoft.com/office/drawing/2014/main" id="{E5D5E976-8E2B-3D45-A5A3-5559763CEF2F}"/>
              </a:ext>
            </a:extLst>
          </p:cNvPr>
          <p:cNvSpPr txBox="1"/>
          <p:nvPr/>
        </p:nvSpPr>
        <p:spPr>
          <a:xfrm>
            <a:off x="128016" y="1271016"/>
            <a:ext cx="5522976" cy="3693319"/>
          </a:xfrm>
          <a:prstGeom prst="rect">
            <a:avLst/>
          </a:prstGeom>
          <a:noFill/>
        </p:spPr>
        <p:txBody>
          <a:bodyPr wrap="square" rtlCol="0">
            <a:spAutoFit/>
          </a:bodyPr>
          <a:lstStyle/>
          <a:p>
            <a:pPr marL="342900" indent="-342900" algn="just">
              <a:buFont typeface="+mj-lt"/>
              <a:buAutoNum type="arabicPeriod"/>
            </a:pPr>
            <a:r>
              <a:rPr lang="en-US" dirty="0">
                <a:cs typeface="Arial" panose="020B0604020202020204" pitchFamily="34" charset="0"/>
              </a:rPr>
              <a:t>   This screen is available for RSK staff only .</a:t>
            </a:r>
          </a:p>
          <a:p>
            <a:pPr marL="514350" indent="-514350" algn="just">
              <a:buFont typeface="+mj-lt"/>
              <a:buAutoNum type="arabicPeriod"/>
            </a:pPr>
            <a:r>
              <a:rPr lang="en-US" dirty="0">
                <a:cs typeface="Arial" panose="020B0604020202020204" pitchFamily="34" charset="0"/>
              </a:rPr>
              <a:t>Enable them to add the sales data in the mobile app which make them to access information at any time.</a:t>
            </a:r>
          </a:p>
          <a:p>
            <a:pPr marL="514350" indent="-514350" algn="just">
              <a:buFont typeface="+mj-lt"/>
              <a:buAutoNum type="arabicPeriod"/>
            </a:pPr>
            <a:r>
              <a:rPr lang="en-US" dirty="0">
                <a:cs typeface="Arial" panose="020B0604020202020204" pitchFamily="34" charset="0"/>
              </a:rPr>
              <a:t>Allow RSK staff to keep track the sales information.</a:t>
            </a:r>
          </a:p>
          <a:p>
            <a:pPr marL="514350" indent="-514350" algn="just">
              <a:buFont typeface="+mj-lt"/>
              <a:buAutoNum type="arabicPeriod"/>
            </a:pPr>
            <a:r>
              <a:rPr lang="en-US" dirty="0">
                <a:cs typeface="Arial" panose="020B0604020202020204" pitchFamily="34" charset="0"/>
              </a:rPr>
              <a:t>Displays available data in statistical form (summaries), making it easy for RSK staff to access and understand such as sales of products at RSK .</a:t>
            </a:r>
          </a:p>
          <a:p>
            <a:pPr marL="514350" indent="-514350" algn="just">
              <a:buFont typeface="+mj-lt"/>
              <a:buAutoNum type="arabicPeriod"/>
            </a:pPr>
            <a:r>
              <a:rPr lang="en-US" dirty="0">
                <a:cs typeface="Arial" panose="020B0604020202020204" pitchFamily="34" charset="0"/>
              </a:rPr>
              <a:t>They can update or delete the sales data of the app.</a:t>
            </a:r>
          </a:p>
          <a:p>
            <a:pPr marL="514350" indent="-514350" algn="just">
              <a:buFont typeface="+mj-lt"/>
              <a:buAutoNum type="arabicPeriod"/>
            </a:pPr>
            <a:r>
              <a:rPr lang="en-US" dirty="0">
                <a:cs typeface="Arial" panose="020B0604020202020204" pitchFamily="34" charset="0"/>
              </a:rPr>
              <a:t>It helps them to communicate sales information to their officials of RSK staff.</a:t>
            </a:r>
          </a:p>
          <a:p>
            <a:pPr marL="514350" indent="-514350" algn="just">
              <a:buFont typeface="+mj-lt"/>
              <a:buAutoNum type="arabicPeriod"/>
            </a:pPr>
            <a:endParaRPr lang="en-US" dirty="0">
              <a:cs typeface="Arial" panose="020B0604020202020204" pitchFamily="34" charset="0"/>
            </a:endParaRPr>
          </a:p>
        </p:txBody>
      </p:sp>
      <p:pic>
        <p:nvPicPr>
          <p:cNvPr id="8" name="Picture 7">
            <a:extLst>
              <a:ext uri="{FF2B5EF4-FFF2-40B4-BE49-F238E27FC236}">
                <a16:creationId xmlns:a16="http://schemas.microsoft.com/office/drawing/2014/main" id="{FD942BA3-3FA0-896A-3DBA-BE30A4E3156F}"/>
              </a:ext>
            </a:extLst>
          </p:cNvPr>
          <p:cNvPicPr>
            <a:picLocks noChangeAspect="1"/>
          </p:cNvPicPr>
          <p:nvPr/>
        </p:nvPicPr>
        <p:blipFill>
          <a:blip r:embed="rId2"/>
          <a:stretch>
            <a:fillRect/>
          </a:stretch>
        </p:blipFill>
        <p:spPr>
          <a:xfrm>
            <a:off x="6163056" y="794371"/>
            <a:ext cx="2852928" cy="5943600"/>
          </a:xfrm>
          <a:prstGeom prst="rect">
            <a:avLst/>
          </a:prstGeom>
        </p:spPr>
      </p:pic>
    </p:spTree>
    <p:extLst>
      <p:ext uri="{BB962C8B-B14F-4D97-AF65-F5344CB8AC3E}">
        <p14:creationId xmlns:p14="http://schemas.microsoft.com/office/powerpoint/2010/main" val="2108401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40A4C-F13A-E13E-5E77-3368875A6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EE6C87-FE9F-B9E6-21B2-2DCA5CEBD924}"/>
              </a:ext>
            </a:extLst>
          </p:cNvPr>
          <p:cNvSpPr>
            <a:spLocks noGrp="1"/>
          </p:cNvSpPr>
          <p:nvPr>
            <p:ph type="title"/>
          </p:nvPr>
        </p:nvSpPr>
        <p:spPr>
          <a:xfrm>
            <a:off x="0" y="285878"/>
            <a:ext cx="8230215" cy="473959"/>
          </a:xfrm>
        </p:spPr>
        <p:txBody>
          <a:bodyPr>
            <a:normAutofit fontScale="90000"/>
          </a:bodyPr>
          <a:lstStyle/>
          <a:p>
            <a:r>
              <a:rPr lang="en-US" sz="3600" b="1" dirty="0">
                <a:solidFill>
                  <a:schemeClr val="accent2">
                    <a:lumMod val="50000"/>
                  </a:schemeClr>
                </a:solidFill>
                <a:latin typeface="Times New Roman" panose="02020603050405020304" pitchFamily="18" charset="0"/>
                <a:cs typeface="Times New Roman" panose="02020603050405020304" pitchFamily="18" charset="0"/>
              </a:rPr>
              <a:t>   2.</a:t>
            </a:r>
            <a:r>
              <a:rPr lang="en-US" sz="3600" b="1" dirty="0">
                <a:solidFill>
                  <a:schemeClr val="accent2">
                    <a:lumMod val="50000"/>
                  </a:schemeClr>
                </a:solidFill>
                <a:latin typeface="Calisto MT" panose="02040603050505030304" pitchFamily="18" charset="0"/>
              </a:rPr>
              <a:t>Motivation</a:t>
            </a:r>
            <a:endParaRPr lang="en-US" b="1" u="sng"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AC1FEE-347F-E459-7C2B-6EFB668E1A05}"/>
              </a:ext>
            </a:extLst>
          </p:cNvPr>
          <p:cNvSpPr>
            <a:spLocks noGrp="1"/>
          </p:cNvSpPr>
          <p:nvPr>
            <p:ph idx="1"/>
          </p:nvPr>
        </p:nvSpPr>
        <p:spPr>
          <a:xfrm>
            <a:off x="137651" y="759837"/>
            <a:ext cx="8868697" cy="2961771"/>
          </a:xfrm>
        </p:spPr>
        <p:txBody>
          <a:bodyPr>
            <a:noAutofit/>
          </a:bodyPr>
          <a:lstStyle/>
          <a:p>
            <a:pPr algn="just">
              <a:lnSpc>
                <a:spcPct val="100000"/>
              </a:lnSpc>
            </a:pPr>
            <a:r>
              <a:rPr lang="en-US" sz="1800" dirty="0">
                <a:solidFill>
                  <a:schemeClr val="tx1">
                    <a:lumMod val="75000"/>
                    <a:lumOff val="25000"/>
                  </a:schemeClr>
                </a:solidFill>
                <a:cs typeface="Times New Roman" panose="02020603050405020304" pitchFamily="18" charset="0"/>
              </a:rPr>
              <a:t>Farmers often face difficulties in accessing timely information about government schemes, subsidies, and agricultural inputs.</a:t>
            </a:r>
          </a:p>
          <a:p>
            <a:pPr algn="just">
              <a:lnSpc>
                <a:spcPct val="100000"/>
              </a:lnSpc>
            </a:pPr>
            <a:r>
              <a:rPr lang="en-US" sz="1800" dirty="0">
                <a:solidFill>
                  <a:schemeClr val="tx1">
                    <a:lumMod val="75000"/>
                    <a:lumOff val="25000"/>
                  </a:schemeClr>
                </a:solidFill>
                <a:cs typeface="Times New Roman" panose="02020603050405020304" pitchFamily="18" charset="0"/>
              </a:rPr>
              <a:t>There is no single digital platform that connects farmers directly with Rythu Seva Kendras (RSKs) for information and services.</a:t>
            </a:r>
          </a:p>
          <a:p>
            <a:pPr algn="just">
              <a:lnSpc>
                <a:spcPct val="100000"/>
              </a:lnSpc>
            </a:pPr>
            <a:r>
              <a:rPr lang="en-US" sz="1800" dirty="0">
                <a:solidFill>
                  <a:schemeClr val="tx1">
                    <a:lumMod val="75000"/>
                    <a:lumOff val="25000"/>
                  </a:schemeClr>
                </a:solidFill>
                <a:cs typeface="Times New Roman" panose="02020603050405020304" pitchFamily="18" charset="0"/>
              </a:rPr>
              <a:t>Farmers require a system that supports local languages and simplified interaction, ensuring inclusiveness for all literacy levels.</a:t>
            </a:r>
          </a:p>
          <a:p>
            <a:pPr algn="just">
              <a:lnSpc>
                <a:spcPct val="100000"/>
              </a:lnSpc>
            </a:pPr>
            <a:r>
              <a:rPr lang="en-US" sz="1800" dirty="0">
                <a:solidFill>
                  <a:schemeClr val="tx1">
                    <a:lumMod val="75000"/>
                    <a:lumOff val="25000"/>
                  </a:schemeClr>
                </a:solidFill>
                <a:cs typeface="Times New Roman" panose="02020603050405020304" pitchFamily="18" charset="0"/>
              </a:rPr>
              <a:t>The motivation behind this project is to bridge the gap between farmers and RSKs through a smart, unified, and accessible digital solution that promotes efficiency and empowerment in agriculture.</a:t>
            </a:r>
          </a:p>
          <a:p>
            <a:pPr marL="0" indent="0" algn="just">
              <a:lnSpc>
                <a:spcPct val="100000"/>
              </a:lnSpc>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22A85C2-340D-1E2C-7397-FE1639414457}"/>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3</a:t>
            </a:fld>
            <a:endParaRPr lang="en-US" sz="1400" b="1" dirty="0">
              <a:solidFill>
                <a:schemeClr val="tx1"/>
              </a:solidFill>
              <a:latin typeface="Calisto MT" panose="02040603050505030304" pitchFamily="18" charset="0"/>
            </a:endParaRPr>
          </a:p>
        </p:txBody>
      </p:sp>
      <p:pic>
        <p:nvPicPr>
          <p:cNvPr id="6" name="Picture 5">
            <a:extLst>
              <a:ext uri="{FF2B5EF4-FFF2-40B4-BE49-F238E27FC236}">
                <a16:creationId xmlns:a16="http://schemas.microsoft.com/office/drawing/2014/main" id="{BD984D98-5617-347C-BAD3-FCDBB1D6747B}"/>
              </a:ext>
            </a:extLst>
          </p:cNvPr>
          <p:cNvPicPr>
            <a:picLocks noChangeAspect="1"/>
          </p:cNvPicPr>
          <p:nvPr/>
        </p:nvPicPr>
        <p:blipFill>
          <a:blip r:embed="rId2"/>
          <a:stretch>
            <a:fillRect/>
          </a:stretch>
        </p:blipFill>
        <p:spPr>
          <a:xfrm>
            <a:off x="780665" y="3680758"/>
            <a:ext cx="3440812" cy="3040718"/>
          </a:xfrm>
          <a:prstGeom prst="rect">
            <a:avLst/>
          </a:prstGeom>
        </p:spPr>
      </p:pic>
      <p:pic>
        <p:nvPicPr>
          <p:cNvPr id="7" name="Picture 6">
            <a:extLst>
              <a:ext uri="{FF2B5EF4-FFF2-40B4-BE49-F238E27FC236}">
                <a16:creationId xmlns:a16="http://schemas.microsoft.com/office/drawing/2014/main" id="{C192F481-816C-DFE9-80C1-D314468979A9}"/>
              </a:ext>
            </a:extLst>
          </p:cNvPr>
          <p:cNvPicPr>
            <a:picLocks noChangeAspect="1"/>
          </p:cNvPicPr>
          <p:nvPr/>
        </p:nvPicPr>
        <p:blipFill>
          <a:blip r:embed="rId3"/>
          <a:stretch>
            <a:fillRect/>
          </a:stretch>
        </p:blipFill>
        <p:spPr>
          <a:xfrm>
            <a:off x="4571999" y="3680758"/>
            <a:ext cx="3592829" cy="3040718"/>
          </a:xfrm>
          <a:prstGeom prst="rect">
            <a:avLst/>
          </a:prstGeom>
        </p:spPr>
      </p:pic>
    </p:spTree>
    <p:extLst>
      <p:ext uri="{BB962C8B-B14F-4D97-AF65-F5344CB8AC3E}">
        <p14:creationId xmlns:p14="http://schemas.microsoft.com/office/powerpoint/2010/main" val="1328474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F9258-6277-1CA7-2002-2EC57B16C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92EF3-C153-E771-3695-E8FC2D2FFE39}"/>
              </a:ext>
            </a:extLst>
          </p:cNvPr>
          <p:cNvSpPr>
            <a:spLocks noGrp="1"/>
          </p:cNvSpPr>
          <p:nvPr>
            <p:ph type="title"/>
          </p:nvPr>
        </p:nvSpPr>
        <p:spPr>
          <a:xfrm>
            <a:off x="84656" y="120029"/>
            <a:ext cx="9297088" cy="747237"/>
          </a:xfrm>
        </p:spPr>
        <p:txBody>
          <a:bodyPr>
            <a:noAutofit/>
          </a:bodyPr>
          <a:lstStyle/>
          <a:p>
            <a:r>
              <a:rPr lang="en-US" sz="3000" b="1" dirty="0">
                <a:solidFill>
                  <a:schemeClr val="accent2">
                    <a:lumMod val="50000"/>
                  </a:schemeClr>
                </a:solidFill>
                <a:latin typeface="Calisto MT" panose="02040603050505030304" pitchFamily="18" charset="0"/>
              </a:rPr>
              <a:t>11. Kisan Connect-Methodology</a:t>
            </a:r>
          </a:p>
        </p:txBody>
      </p:sp>
      <p:sp>
        <p:nvSpPr>
          <p:cNvPr id="3" name="Content Placeholder 2">
            <a:extLst>
              <a:ext uri="{FF2B5EF4-FFF2-40B4-BE49-F238E27FC236}">
                <a16:creationId xmlns:a16="http://schemas.microsoft.com/office/drawing/2014/main" id="{54888A23-8462-63B6-E5F1-4E272615B36A}"/>
              </a:ext>
            </a:extLst>
          </p:cNvPr>
          <p:cNvSpPr>
            <a:spLocks noGrp="1"/>
          </p:cNvSpPr>
          <p:nvPr>
            <p:ph idx="1"/>
          </p:nvPr>
        </p:nvSpPr>
        <p:spPr>
          <a:xfrm>
            <a:off x="166100" y="883761"/>
            <a:ext cx="8646356" cy="5854210"/>
          </a:xfrm>
        </p:spPr>
        <p:txBody>
          <a:bodyPr numCol="1">
            <a:normAutofit/>
          </a:bodyPr>
          <a:lstStyle/>
          <a:p>
            <a:pPr marL="0" indent="0" algn="just">
              <a:lnSpc>
                <a:spcPct val="100000"/>
              </a:lnSpc>
              <a:buNone/>
            </a:pPr>
            <a:r>
              <a:rPr lang="en-US" sz="1800" b="1" dirty="0">
                <a:solidFill>
                  <a:schemeClr val="accent2">
                    <a:lumMod val="50000"/>
                  </a:schemeClr>
                </a:solidFill>
                <a:cs typeface="Arial" panose="020B0604020202020204" pitchFamily="34" charset="0"/>
              </a:rPr>
              <a:t>Module Name: </a:t>
            </a:r>
            <a:r>
              <a:rPr lang="en-IN" sz="1800" b="1" dirty="0"/>
              <a:t>Stock Management</a:t>
            </a:r>
            <a:endParaRPr lang="en-US" sz="5500" dirty="0">
              <a:latin typeface="Calisto MT" panose="02040603050505030304" pitchFamily="18" charset="0"/>
            </a:endParaRPr>
          </a:p>
          <a:p>
            <a:pPr marL="0" indent="0">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96917BA4-78E6-A6CD-3AAA-131833F8C5D6}"/>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30</a:t>
            </a:fld>
            <a:endParaRPr lang="en-US" sz="1400" b="1" dirty="0">
              <a:solidFill>
                <a:schemeClr val="tx1"/>
              </a:solidFill>
              <a:latin typeface="Calisto MT" panose="02040603050505030304" pitchFamily="18" charset="0"/>
            </a:endParaRPr>
          </a:p>
        </p:txBody>
      </p:sp>
      <p:sp>
        <p:nvSpPr>
          <p:cNvPr id="6" name="TextBox 5">
            <a:extLst>
              <a:ext uri="{FF2B5EF4-FFF2-40B4-BE49-F238E27FC236}">
                <a16:creationId xmlns:a16="http://schemas.microsoft.com/office/drawing/2014/main" id="{10A29343-9598-52C7-8756-4DFCA496701D}"/>
              </a:ext>
            </a:extLst>
          </p:cNvPr>
          <p:cNvSpPr txBox="1"/>
          <p:nvPr/>
        </p:nvSpPr>
        <p:spPr>
          <a:xfrm>
            <a:off x="120528" y="1211455"/>
            <a:ext cx="5118280" cy="3416320"/>
          </a:xfrm>
          <a:prstGeom prst="rect">
            <a:avLst/>
          </a:prstGeom>
          <a:noFill/>
        </p:spPr>
        <p:txBody>
          <a:bodyPr wrap="square" rtlCol="0">
            <a:spAutoFit/>
          </a:bodyPr>
          <a:lstStyle/>
          <a:p>
            <a:pPr marL="342900" indent="-342900">
              <a:buFont typeface="+mj-lt"/>
              <a:buAutoNum type="arabicPeriod"/>
            </a:pPr>
            <a:r>
              <a:rPr lang="en-US" dirty="0"/>
              <a:t>Main function this module is to  add new fertilizer/pesticide stock.</a:t>
            </a:r>
          </a:p>
          <a:p>
            <a:pPr marL="342900" indent="-342900">
              <a:buFont typeface="+mj-lt"/>
              <a:buAutoNum type="arabicPeriod"/>
            </a:pPr>
            <a:r>
              <a:rPr lang="en-US" dirty="0"/>
              <a:t>View current stock levels, and track usage history for better planning and timely replenishment.</a:t>
            </a:r>
          </a:p>
          <a:p>
            <a:pPr marL="342900" indent="-342900">
              <a:buFont typeface="+mj-lt"/>
              <a:buAutoNum type="arabicPeriod"/>
            </a:pPr>
            <a:r>
              <a:rPr lang="en-US" dirty="0"/>
              <a:t>They fill the stock data which help in monitoring and It replace manual paper work.</a:t>
            </a:r>
          </a:p>
          <a:p>
            <a:pPr marL="342900" indent="-342900">
              <a:buFont typeface="+mj-lt"/>
              <a:buAutoNum type="arabicPeriod"/>
            </a:pPr>
            <a:r>
              <a:rPr lang="en-US" dirty="0"/>
              <a:t>The data is sent to the farmers, the they can access the real time data.</a:t>
            </a:r>
          </a:p>
          <a:p>
            <a:pPr marL="342900" indent="-342900">
              <a:buFont typeface="+mj-lt"/>
              <a:buAutoNum type="arabicPeriod"/>
            </a:pPr>
            <a:r>
              <a:rPr lang="en-US" dirty="0"/>
              <a:t>They can update or delete the details if they wanted.</a:t>
            </a:r>
          </a:p>
          <a:p>
            <a:pPr marL="342900" indent="-342900">
              <a:buFont typeface="+mj-lt"/>
              <a:buAutoNum type="arabicPeriod"/>
            </a:pPr>
            <a:r>
              <a:rPr lang="en-US" dirty="0"/>
              <a:t>This represents the stock information that is currently available at the office.</a:t>
            </a:r>
          </a:p>
        </p:txBody>
      </p:sp>
      <p:pic>
        <p:nvPicPr>
          <p:cNvPr id="8" name="Picture 7">
            <a:extLst>
              <a:ext uri="{FF2B5EF4-FFF2-40B4-BE49-F238E27FC236}">
                <a16:creationId xmlns:a16="http://schemas.microsoft.com/office/drawing/2014/main" id="{CE6E9256-8C28-32FA-8303-E40FAD93CDDF}"/>
              </a:ext>
            </a:extLst>
          </p:cNvPr>
          <p:cNvPicPr>
            <a:picLocks noChangeAspect="1"/>
          </p:cNvPicPr>
          <p:nvPr/>
        </p:nvPicPr>
        <p:blipFill>
          <a:blip r:embed="rId2"/>
          <a:stretch>
            <a:fillRect/>
          </a:stretch>
        </p:blipFill>
        <p:spPr>
          <a:xfrm>
            <a:off x="5660136" y="934933"/>
            <a:ext cx="2855214" cy="5932211"/>
          </a:xfrm>
          <a:prstGeom prst="rect">
            <a:avLst/>
          </a:prstGeom>
        </p:spPr>
      </p:pic>
    </p:spTree>
    <p:extLst>
      <p:ext uri="{BB962C8B-B14F-4D97-AF65-F5344CB8AC3E}">
        <p14:creationId xmlns:p14="http://schemas.microsoft.com/office/powerpoint/2010/main" val="1784849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0414C-47F5-0688-C4E4-A37A1E54E8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C72FA5-4212-461A-5B36-454E3F57EE01}"/>
              </a:ext>
            </a:extLst>
          </p:cNvPr>
          <p:cNvSpPr>
            <a:spLocks noGrp="1"/>
          </p:cNvSpPr>
          <p:nvPr>
            <p:ph type="title"/>
          </p:nvPr>
        </p:nvSpPr>
        <p:spPr>
          <a:xfrm>
            <a:off x="202676" y="120029"/>
            <a:ext cx="8738648" cy="747237"/>
          </a:xfrm>
        </p:spPr>
        <p:txBody>
          <a:bodyPr>
            <a:noAutofit/>
          </a:bodyPr>
          <a:lstStyle/>
          <a:p>
            <a:r>
              <a:rPr lang="en-US" sz="3000" b="1" dirty="0">
                <a:solidFill>
                  <a:schemeClr val="accent2">
                    <a:lumMod val="50000"/>
                  </a:schemeClr>
                </a:solidFill>
                <a:latin typeface="Calisto MT" panose="02040603050505030304" pitchFamily="18" charset="0"/>
              </a:rPr>
              <a:t>11. Kisan Connect Methodology</a:t>
            </a:r>
          </a:p>
        </p:txBody>
      </p:sp>
      <p:sp>
        <p:nvSpPr>
          <p:cNvPr id="3" name="Content Placeholder 2">
            <a:extLst>
              <a:ext uri="{FF2B5EF4-FFF2-40B4-BE49-F238E27FC236}">
                <a16:creationId xmlns:a16="http://schemas.microsoft.com/office/drawing/2014/main" id="{43A3F673-C9DF-9D56-83EA-7EE9C05AD2EF}"/>
              </a:ext>
            </a:extLst>
          </p:cNvPr>
          <p:cNvSpPr>
            <a:spLocks noGrp="1"/>
          </p:cNvSpPr>
          <p:nvPr>
            <p:ph idx="1"/>
          </p:nvPr>
        </p:nvSpPr>
        <p:spPr>
          <a:xfrm>
            <a:off x="202676" y="883761"/>
            <a:ext cx="8941324" cy="5854210"/>
          </a:xfrm>
        </p:spPr>
        <p:txBody>
          <a:bodyPr numCol="1">
            <a:normAutofit/>
          </a:bodyPr>
          <a:lstStyle/>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900" b="1" i="0" u="none" strike="noStrike" kern="1200" cap="none" spc="0" normalizeH="0" baseline="0" noProof="0" dirty="0">
                <a:ln>
                  <a:noFill/>
                </a:ln>
                <a:solidFill>
                  <a:srgbClr val="ED7D31">
                    <a:lumMod val="50000"/>
                  </a:srgbClr>
                </a:solidFill>
                <a:effectLst/>
                <a:uLnTx/>
                <a:uFillTx/>
                <a:ea typeface="+mn-ea"/>
                <a:cs typeface="Arial" panose="020B0604020202020204" pitchFamily="34" charset="0"/>
              </a:rPr>
              <a:t>Module  Name: </a:t>
            </a:r>
            <a:r>
              <a:rPr kumimoji="0" lang="en-US" sz="1900" b="1" i="0" u="none" strike="noStrike" kern="1200" cap="none" spc="0" normalizeH="0" baseline="0" noProof="0" dirty="0">
                <a:ln>
                  <a:noFill/>
                </a:ln>
                <a:solidFill>
                  <a:prstClr val="black"/>
                </a:solidFill>
                <a:effectLst/>
                <a:uLnTx/>
                <a:uFillTx/>
                <a:ea typeface="+mn-ea"/>
                <a:cs typeface="Arial" panose="020B0604020202020204" pitchFamily="34" charset="0"/>
              </a:rPr>
              <a:t>Scheme Information</a:t>
            </a:r>
          </a:p>
          <a:p>
            <a:pPr marL="0" indent="0" algn="just">
              <a:buNone/>
            </a:pPr>
            <a:endParaRPr lang="en-US" sz="1800" dirty="0">
              <a:latin typeface="Arial" panose="020B0604020202020204" pitchFamily="34" charset="0"/>
              <a:cs typeface="Arial" panose="020B0604020202020204" pitchFamily="34" charset="0"/>
            </a:endParaRPr>
          </a:p>
          <a:p>
            <a:pPr marL="0" indent="0">
              <a:lnSpc>
                <a:spcPct val="100000"/>
              </a:lnSpc>
              <a:buNone/>
            </a:pPr>
            <a:endParaRPr lang="en-US" sz="1800" b="1" dirty="0">
              <a:cs typeface="Arial" panose="020B0604020202020204" pitchFamily="34" charset="0"/>
            </a:endParaRPr>
          </a:p>
        </p:txBody>
      </p:sp>
      <p:sp>
        <p:nvSpPr>
          <p:cNvPr id="7" name="Slide Number Placeholder 6">
            <a:extLst>
              <a:ext uri="{FF2B5EF4-FFF2-40B4-BE49-F238E27FC236}">
                <a16:creationId xmlns:a16="http://schemas.microsoft.com/office/drawing/2014/main" id="{2137B2E5-5E12-B178-06D4-4F82ED74B578}"/>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31</a:t>
            </a:fld>
            <a:endParaRPr lang="en-US" sz="1400" b="1" dirty="0">
              <a:solidFill>
                <a:schemeClr val="tx1"/>
              </a:solidFill>
              <a:latin typeface="Calisto MT" panose="02040603050505030304" pitchFamily="18" charset="0"/>
            </a:endParaRPr>
          </a:p>
        </p:txBody>
      </p:sp>
      <p:sp>
        <p:nvSpPr>
          <p:cNvPr id="4" name="TextBox 3">
            <a:extLst>
              <a:ext uri="{FF2B5EF4-FFF2-40B4-BE49-F238E27FC236}">
                <a16:creationId xmlns:a16="http://schemas.microsoft.com/office/drawing/2014/main" id="{563DD71E-BD5A-BE9B-EAA2-80A702830ABF}"/>
              </a:ext>
            </a:extLst>
          </p:cNvPr>
          <p:cNvSpPr txBox="1"/>
          <p:nvPr/>
        </p:nvSpPr>
        <p:spPr>
          <a:xfrm>
            <a:off x="207247" y="1462462"/>
            <a:ext cx="4689364" cy="3672800"/>
          </a:xfrm>
          <a:prstGeom prst="rect">
            <a:avLst/>
          </a:prstGeom>
          <a:noFill/>
        </p:spPr>
        <p:txBody>
          <a:bodyPr wrap="square" rtlCol="0">
            <a:spAutoFit/>
          </a:bodyPr>
          <a:lstStyle/>
          <a:p>
            <a:pPr marL="342900" lvl="0" indent="-342900" algn="just" defTabSz="914400">
              <a:spcBef>
                <a:spcPts val="1000"/>
              </a:spcBef>
              <a:buFont typeface="+mj-lt"/>
              <a:buAutoNum type="arabicPeriod"/>
              <a:defRPr/>
            </a:pPr>
            <a:r>
              <a:rPr lang="en-US" dirty="0">
                <a:solidFill>
                  <a:prstClr val="black"/>
                </a:solidFill>
                <a:cs typeface="Arial" panose="020B0604020202020204" pitchFamily="34" charset="0"/>
              </a:rPr>
              <a:t>The officials will upload the latest scheme information released by the government into the app, which will be available to the farmers.</a:t>
            </a:r>
          </a:p>
          <a:p>
            <a:pPr marL="342900" lvl="0" indent="-342900" algn="just">
              <a:lnSpc>
                <a:spcPct val="100000"/>
              </a:lnSpc>
              <a:buFont typeface="+mj-lt"/>
              <a:buAutoNum type="arabicPeriod"/>
              <a:defRPr/>
            </a:pPr>
            <a:r>
              <a:rPr lang="en-US" dirty="0"/>
              <a:t>This enables officials to effectively communicate the latest information to all farmers.</a:t>
            </a:r>
            <a:endParaRPr lang="en-US" dirty="0">
              <a:solidFill>
                <a:prstClr val="black"/>
              </a:solidFill>
              <a:cs typeface="Arial" panose="020B0604020202020204" pitchFamily="34" charset="0"/>
            </a:endParaRPr>
          </a:p>
          <a:p>
            <a:pPr marL="342900" lvl="0" indent="-342900" algn="just" defTabSz="914400">
              <a:spcBef>
                <a:spcPts val="1000"/>
              </a:spcBef>
              <a:buFont typeface="+mj-lt"/>
              <a:buAutoNum type="arabicPeriod"/>
              <a:defRPr/>
            </a:pPr>
            <a:r>
              <a:rPr lang="en-US" dirty="0">
                <a:solidFill>
                  <a:prstClr val="black"/>
                </a:solidFill>
                <a:cs typeface="Arial" panose="020B0604020202020204" pitchFamily="34" charset="0"/>
              </a:rPr>
              <a:t>They give eligibility and required documents are uploaded ,so farmers can come with required document to apply.</a:t>
            </a:r>
          </a:p>
          <a:p>
            <a:pPr marL="342900" lvl="0" indent="-342900" algn="just" defTabSz="914400">
              <a:spcBef>
                <a:spcPts val="1000"/>
              </a:spcBef>
              <a:buFont typeface="+mj-lt"/>
              <a:buAutoNum type="arabicPeriod"/>
              <a:defRPr/>
            </a:pPr>
            <a:r>
              <a:rPr lang="en-US" dirty="0">
                <a:solidFill>
                  <a:prstClr val="black"/>
                </a:solidFill>
                <a:cs typeface="Arial" panose="020B0604020202020204" pitchFamily="34" charset="0"/>
              </a:rPr>
              <a:t>This reduces the time to spread the information of latest schemes to all farmers.</a:t>
            </a:r>
          </a:p>
        </p:txBody>
      </p:sp>
      <p:pic>
        <p:nvPicPr>
          <p:cNvPr id="5" name="Picture 4">
            <a:extLst>
              <a:ext uri="{FF2B5EF4-FFF2-40B4-BE49-F238E27FC236}">
                <a16:creationId xmlns:a16="http://schemas.microsoft.com/office/drawing/2014/main" id="{A9463BAB-FB5B-32CC-A04C-6F0231218DD8}"/>
              </a:ext>
            </a:extLst>
          </p:cNvPr>
          <p:cNvPicPr>
            <a:picLocks noChangeAspect="1"/>
          </p:cNvPicPr>
          <p:nvPr/>
        </p:nvPicPr>
        <p:blipFill>
          <a:blip r:embed="rId2"/>
          <a:stretch>
            <a:fillRect/>
          </a:stretch>
        </p:blipFill>
        <p:spPr>
          <a:xfrm>
            <a:off x="5497768" y="978400"/>
            <a:ext cx="3045075" cy="5743076"/>
          </a:xfrm>
          <a:prstGeom prst="rect">
            <a:avLst/>
          </a:prstGeom>
        </p:spPr>
      </p:pic>
    </p:spTree>
    <p:extLst>
      <p:ext uri="{BB962C8B-B14F-4D97-AF65-F5344CB8AC3E}">
        <p14:creationId xmlns:p14="http://schemas.microsoft.com/office/powerpoint/2010/main" val="3652776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01DD7-C7DF-7908-8BCF-DE42890E47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84AD2-135C-15B0-A73A-4CBF1D2108A5}"/>
              </a:ext>
            </a:extLst>
          </p:cNvPr>
          <p:cNvSpPr>
            <a:spLocks noGrp="1"/>
          </p:cNvSpPr>
          <p:nvPr>
            <p:ph type="title"/>
          </p:nvPr>
        </p:nvSpPr>
        <p:spPr>
          <a:xfrm>
            <a:off x="202676" y="120029"/>
            <a:ext cx="8738648" cy="747237"/>
          </a:xfrm>
        </p:spPr>
        <p:txBody>
          <a:bodyPr>
            <a:noAutofit/>
          </a:bodyPr>
          <a:lstStyle/>
          <a:p>
            <a:r>
              <a:rPr lang="en-US" sz="3000" b="1" dirty="0">
                <a:solidFill>
                  <a:schemeClr val="accent2">
                    <a:lumMod val="50000"/>
                  </a:schemeClr>
                </a:solidFill>
                <a:latin typeface="Calisto MT" panose="02040603050505030304" pitchFamily="18" charset="0"/>
              </a:rPr>
              <a:t>11.Kisan Connect-Methodology</a:t>
            </a:r>
          </a:p>
        </p:txBody>
      </p:sp>
      <p:sp>
        <p:nvSpPr>
          <p:cNvPr id="3" name="Content Placeholder 2">
            <a:extLst>
              <a:ext uri="{FF2B5EF4-FFF2-40B4-BE49-F238E27FC236}">
                <a16:creationId xmlns:a16="http://schemas.microsoft.com/office/drawing/2014/main" id="{DB99B69E-83EA-0495-FDAC-949C81F7D9BE}"/>
              </a:ext>
            </a:extLst>
          </p:cNvPr>
          <p:cNvSpPr>
            <a:spLocks noGrp="1"/>
          </p:cNvSpPr>
          <p:nvPr>
            <p:ph idx="1"/>
          </p:nvPr>
        </p:nvSpPr>
        <p:spPr>
          <a:xfrm>
            <a:off x="202676" y="867266"/>
            <a:ext cx="8646356" cy="5854210"/>
          </a:xfrm>
        </p:spPr>
        <p:txBody>
          <a:bodyPr numCol="1">
            <a:normAutofit/>
          </a:bodyPr>
          <a:lstStyle/>
          <a:p>
            <a:pPr marL="0" indent="0" algn="just">
              <a:lnSpc>
                <a:spcPct val="100000"/>
              </a:lnSpc>
              <a:buNone/>
            </a:pPr>
            <a:r>
              <a:rPr lang="en-US" sz="1800" b="1" dirty="0">
                <a:solidFill>
                  <a:schemeClr val="accent2">
                    <a:lumMod val="50000"/>
                  </a:schemeClr>
                </a:solidFill>
                <a:cs typeface="Arial" panose="020B0604020202020204" pitchFamily="34" charset="0"/>
              </a:rPr>
              <a:t>Module  Name: </a:t>
            </a:r>
            <a:r>
              <a:rPr lang="en-US" sz="1800" b="1" dirty="0">
                <a:cs typeface="Arial" panose="020B0604020202020204" pitchFamily="34" charset="0"/>
              </a:rPr>
              <a:t>farmers Request Handling </a:t>
            </a:r>
            <a:endParaRPr lang="en-US" sz="1800" b="1" dirty="0">
              <a:solidFill>
                <a:schemeClr val="accent2">
                  <a:lumMod val="50000"/>
                </a:schemeClr>
              </a:solidFill>
              <a:cs typeface="Arial" panose="020B0604020202020204" pitchFamily="34" charset="0"/>
            </a:endParaRPr>
          </a:p>
          <a:p>
            <a:pPr marL="0" indent="0" algn="just">
              <a:buNone/>
            </a:pPr>
            <a:r>
              <a:rPr lang="en-US" sz="1800" dirty="0">
                <a:cs typeface="Arial" panose="020B0604020202020204" pitchFamily="34" charset="0"/>
              </a:rPr>
              <a:t>It is one way communication where  RSK staff can receive the message.</a:t>
            </a:r>
          </a:p>
        </p:txBody>
      </p:sp>
      <p:sp>
        <p:nvSpPr>
          <p:cNvPr id="7" name="Slide Number Placeholder 6">
            <a:extLst>
              <a:ext uri="{FF2B5EF4-FFF2-40B4-BE49-F238E27FC236}">
                <a16:creationId xmlns:a16="http://schemas.microsoft.com/office/drawing/2014/main" id="{547D79BD-858B-EE7B-10A8-96CF41ADA53F}"/>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32</a:t>
            </a:fld>
            <a:endParaRPr lang="en-US" sz="1400" b="1" dirty="0">
              <a:solidFill>
                <a:schemeClr val="tx1"/>
              </a:solidFill>
              <a:latin typeface="Calisto MT" panose="02040603050505030304" pitchFamily="18" charset="0"/>
            </a:endParaRPr>
          </a:p>
        </p:txBody>
      </p:sp>
      <p:sp>
        <p:nvSpPr>
          <p:cNvPr id="4" name="TextBox 3">
            <a:extLst>
              <a:ext uri="{FF2B5EF4-FFF2-40B4-BE49-F238E27FC236}">
                <a16:creationId xmlns:a16="http://schemas.microsoft.com/office/drawing/2014/main" id="{A70CD20F-BB51-2E77-040E-027974940865}"/>
              </a:ext>
            </a:extLst>
          </p:cNvPr>
          <p:cNvSpPr txBox="1"/>
          <p:nvPr/>
        </p:nvSpPr>
        <p:spPr>
          <a:xfrm>
            <a:off x="223022" y="1710881"/>
            <a:ext cx="5347732" cy="3970318"/>
          </a:xfrm>
          <a:prstGeom prst="rect">
            <a:avLst/>
          </a:prstGeom>
          <a:noFill/>
        </p:spPr>
        <p:txBody>
          <a:bodyPr wrap="square" rtlCol="0">
            <a:spAutoFit/>
          </a:bodyPr>
          <a:lstStyle/>
          <a:p>
            <a:pPr marL="342900" indent="-342900" algn="just">
              <a:buFont typeface="+mj-lt"/>
              <a:buAutoNum type="arabicPeriod"/>
            </a:pPr>
            <a:r>
              <a:rPr lang="en-US" dirty="0">
                <a:cs typeface="Arial" panose="020B0604020202020204" pitchFamily="34" charset="0"/>
              </a:rPr>
              <a:t>The Officials can view the requests from farmers.</a:t>
            </a:r>
          </a:p>
          <a:p>
            <a:pPr marL="342900" indent="-342900" algn="just">
              <a:buFont typeface="+mj-lt"/>
              <a:buAutoNum type="arabicPeriod"/>
            </a:pPr>
            <a:r>
              <a:rPr lang="en-US" dirty="0"/>
              <a:t>The requests made by farmers can be identified by the RSK staff, allowing them to prepare the requested fertilizers and pesticides in advance.</a:t>
            </a:r>
          </a:p>
          <a:p>
            <a:pPr marL="342900" indent="-342900" algn="just">
              <a:buFont typeface="+mj-lt"/>
              <a:buAutoNum type="arabicPeriod"/>
            </a:pPr>
            <a:r>
              <a:rPr lang="en-US" dirty="0"/>
              <a:t>They receive the message along with farmer details such as their Phone number.</a:t>
            </a:r>
          </a:p>
          <a:p>
            <a:pPr marL="342900" indent="-342900" algn="just">
              <a:buFont typeface="+mj-lt"/>
              <a:buAutoNum type="arabicPeriod"/>
            </a:pPr>
            <a:r>
              <a:rPr lang="en-US" dirty="0"/>
              <a:t>The officials can update the stock in stock module. So the farmer can check for requested stock</a:t>
            </a:r>
          </a:p>
          <a:p>
            <a:pPr marL="342900" indent="-342900" algn="just">
              <a:buFont typeface="+mj-lt"/>
              <a:buAutoNum type="arabicPeriod"/>
            </a:pPr>
            <a:r>
              <a:rPr lang="en-US" dirty="0"/>
              <a:t>If the stock is not available then can update in stock module itself that is not available or can contact the farmers also.</a:t>
            </a:r>
          </a:p>
          <a:p>
            <a:pPr marL="342900" indent="-342900" algn="just">
              <a:buFont typeface="+mj-lt"/>
              <a:buAutoNum type="arabicPeriod"/>
            </a:pPr>
            <a:r>
              <a:rPr lang="en-US" dirty="0"/>
              <a:t>Upon completing the work can delete from farmer request page.</a:t>
            </a:r>
          </a:p>
          <a:p>
            <a:pPr algn="ctr"/>
            <a:endParaRPr lang="en-US" dirty="0">
              <a:latin typeface="Calisto MT" panose="02040603050505030304" pitchFamily="18" charset="0"/>
            </a:endParaRPr>
          </a:p>
        </p:txBody>
      </p:sp>
      <p:pic>
        <p:nvPicPr>
          <p:cNvPr id="5" name="Picture 4">
            <a:extLst>
              <a:ext uri="{FF2B5EF4-FFF2-40B4-BE49-F238E27FC236}">
                <a16:creationId xmlns:a16="http://schemas.microsoft.com/office/drawing/2014/main" id="{4ABCFFD0-1287-10BA-9ECD-32AA76DA88E9}"/>
              </a:ext>
            </a:extLst>
          </p:cNvPr>
          <p:cNvPicPr>
            <a:picLocks noChangeAspect="1"/>
          </p:cNvPicPr>
          <p:nvPr/>
        </p:nvPicPr>
        <p:blipFill>
          <a:blip r:embed="rId2"/>
          <a:stretch>
            <a:fillRect/>
          </a:stretch>
        </p:blipFill>
        <p:spPr>
          <a:xfrm>
            <a:off x="5989320" y="867266"/>
            <a:ext cx="2931658" cy="5869994"/>
          </a:xfrm>
          <a:prstGeom prst="rect">
            <a:avLst/>
          </a:prstGeom>
        </p:spPr>
      </p:pic>
    </p:spTree>
    <p:extLst>
      <p:ext uri="{BB962C8B-B14F-4D97-AF65-F5344CB8AC3E}">
        <p14:creationId xmlns:p14="http://schemas.microsoft.com/office/powerpoint/2010/main" val="2352053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D7C5B-6270-3093-1EEE-24E138A59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D5DBC-794F-70FB-2FA4-5319940F6A87}"/>
              </a:ext>
            </a:extLst>
          </p:cNvPr>
          <p:cNvSpPr>
            <a:spLocks noGrp="1"/>
          </p:cNvSpPr>
          <p:nvPr>
            <p:ph type="title"/>
          </p:nvPr>
        </p:nvSpPr>
        <p:spPr>
          <a:xfrm>
            <a:off x="202676" y="120029"/>
            <a:ext cx="8738648" cy="747237"/>
          </a:xfrm>
        </p:spPr>
        <p:txBody>
          <a:bodyPr>
            <a:noAutofit/>
          </a:bodyPr>
          <a:lstStyle/>
          <a:p>
            <a:r>
              <a:rPr lang="en-US" sz="3000" b="1" dirty="0">
                <a:solidFill>
                  <a:schemeClr val="accent2">
                    <a:lumMod val="50000"/>
                  </a:schemeClr>
                </a:solidFill>
                <a:latin typeface="Calisto MT" panose="02040603050505030304" pitchFamily="18" charset="0"/>
              </a:rPr>
              <a:t>11.Kisan Connect-Methodology</a:t>
            </a:r>
          </a:p>
        </p:txBody>
      </p:sp>
      <p:sp>
        <p:nvSpPr>
          <p:cNvPr id="3" name="Content Placeholder 2">
            <a:extLst>
              <a:ext uri="{FF2B5EF4-FFF2-40B4-BE49-F238E27FC236}">
                <a16:creationId xmlns:a16="http://schemas.microsoft.com/office/drawing/2014/main" id="{B110EF25-73A2-D3EA-EA7A-A219D1AF088A}"/>
              </a:ext>
            </a:extLst>
          </p:cNvPr>
          <p:cNvSpPr>
            <a:spLocks noGrp="1"/>
          </p:cNvSpPr>
          <p:nvPr>
            <p:ph idx="1"/>
          </p:nvPr>
        </p:nvSpPr>
        <p:spPr>
          <a:xfrm>
            <a:off x="250682" y="883761"/>
            <a:ext cx="8264668" cy="5854210"/>
          </a:xfrm>
        </p:spPr>
        <p:txBody>
          <a:bodyPr numCol="1">
            <a:normAutofit/>
          </a:bodyPr>
          <a:lstStyle/>
          <a:p>
            <a:pPr marL="0" indent="0" algn="just">
              <a:lnSpc>
                <a:spcPct val="100000"/>
              </a:lnSpc>
              <a:buNone/>
            </a:pPr>
            <a:r>
              <a:rPr lang="en-US" sz="1800" b="1" dirty="0">
                <a:cs typeface="Arial" panose="020B0604020202020204" pitchFamily="34" charset="0"/>
              </a:rPr>
              <a:t>Farmer Interface</a:t>
            </a:r>
            <a:endParaRPr lang="en-US" sz="1800" b="1" dirty="0">
              <a:solidFill>
                <a:schemeClr val="accent2">
                  <a:lumMod val="50000"/>
                </a:schemeClr>
              </a:solidFill>
              <a:cs typeface="Arial" panose="020B0604020202020204" pitchFamily="34" charset="0"/>
            </a:endParaRPr>
          </a:p>
          <a:p>
            <a:pPr marL="0" indent="0" algn="just">
              <a:lnSpc>
                <a:spcPct val="100000"/>
              </a:lnSpc>
              <a:buNone/>
            </a:pPr>
            <a:r>
              <a:rPr lang="en-US" sz="1800" b="1" dirty="0">
                <a:solidFill>
                  <a:schemeClr val="accent2">
                    <a:lumMod val="50000"/>
                  </a:schemeClr>
                </a:solidFill>
                <a:cs typeface="Arial" panose="020B0604020202020204" pitchFamily="34" charset="0"/>
              </a:rPr>
              <a:t>Module  Name:</a:t>
            </a:r>
            <a:r>
              <a:rPr lang="en-IN" sz="1800" b="1" dirty="0"/>
              <a:t> Market Access</a:t>
            </a:r>
            <a:endParaRPr lang="en-US" sz="1800" dirty="0">
              <a:latin typeface="Arial" panose="020B0604020202020204" pitchFamily="34" charset="0"/>
              <a:cs typeface="Arial" panose="020B0604020202020204" pitchFamily="34" charset="0"/>
            </a:endParaRPr>
          </a:p>
          <a:p>
            <a:pPr marL="0" indent="0">
              <a:lnSpc>
                <a:spcPct val="100000"/>
              </a:lnSpc>
              <a:buNone/>
            </a:pPr>
            <a:endParaRPr lang="en-US" sz="1800" b="1" dirty="0">
              <a:cs typeface="Arial" panose="020B0604020202020204" pitchFamily="34" charset="0"/>
            </a:endParaRPr>
          </a:p>
        </p:txBody>
      </p:sp>
      <p:sp>
        <p:nvSpPr>
          <p:cNvPr id="7" name="Slide Number Placeholder 6">
            <a:extLst>
              <a:ext uri="{FF2B5EF4-FFF2-40B4-BE49-F238E27FC236}">
                <a16:creationId xmlns:a16="http://schemas.microsoft.com/office/drawing/2014/main" id="{23415BEC-6DE7-0814-21D3-2DBC0D048004}"/>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33</a:t>
            </a:fld>
            <a:endParaRPr lang="en-US" sz="1400" b="1" dirty="0">
              <a:solidFill>
                <a:schemeClr val="tx1"/>
              </a:solidFill>
              <a:latin typeface="Calisto MT" panose="02040603050505030304" pitchFamily="18" charset="0"/>
            </a:endParaRPr>
          </a:p>
        </p:txBody>
      </p:sp>
      <p:sp>
        <p:nvSpPr>
          <p:cNvPr id="4" name="TextBox 3">
            <a:extLst>
              <a:ext uri="{FF2B5EF4-FFF2-40B4-BE49-F238E27FC236}">
                <a16:creationId xmlns:a16="http://schemas.microsoft.com/office/drawing/2014/main" id="{E0B3A57E-0EAE-A312-A9F2-00DD734FF534}"/>
              </a:ext>
            </a:extLst>
          </p:cNvPr>
          <p:cNvSpPr txBox="1"/>
          <p:nvPr/>
        </p:nvSpPr>
        <p:spPr>
          <a:xfrm>
            <a:off x="250682" y="1819328"/>
            <a:ext cx="5272294" cy="3219343"/>
          </a:xfrm>
          <a:prstGeom prst="rect">
            <a:avLst/>
          </a:prstGeom>
          <a:noFill/>
        </p:spPr>
        <p:txBody>
          <a:bodyPr wrap="square" rtlCol="0">
            <a:spAutoFit/>
          </a:bodyPr>
          <a:lstStyle/>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Screen provides farmers with up-to-date market details of agricultural products.</a:t>
            </a: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To achieve this, web scraping techniques are used to automatically extract real-time market price data from </a:t>
            </a:r>
            <a:r>
              <a:rPr kumimoji="0" lang="en-US" sz="1800" b="1" i="0" u="none" strike="noStrike" kern="1200" cap="none" spc="0" normalizeH="0" baseline="0" noProof="0" dirty="0">
                <a:ln>
                  <a:noFill/>
                </a:ln>
                <a:solidFill>
                  <a:prstClr val="black"/>
                </a:solidFill>
                <a:effectLst/>
                <a:uLnTx/>
                <a:uFillTx/>
                <a:latin typeface="Calibri"/>
                <a:ea typeface="+mn-ea"/>
                <a:cs typeface="+mn-cs"/>
              </a:rPr>
              <a:t>“www.napanta.com”.</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Farmers can make informed decisions about when and where to sell their produce to  get the best value for their products.</a:t>
            </a: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 this screen can also view when the RSK is closed in advance without contacting any one to plan their visit accordingly.</a:t>
            </a:r>
          </a:p>
        </p:txBody>
      </p:sp>
      <p:pic>
        <p:nvPicPr>
          <p:cNvPr id="5" name="Picture 4">
            <a:extLst>
              <a:ext uri="{FF2B5EF4-FFF2-40B4-BE49-F238E27FC236}">
                <a16:creationId xmlns:a16="http://schemas.microsoft.com/office/drawing/2014/main" id="{7DA96A74-4965-EB26-7148-C4845265181A}"/>
              </a:ext>
            </a:extLst>
          </p:cNvPr>
          <p:cNvPicPr>
            <a:picLocks noChangeAspect="1"/>
          </p:cNvPicPr>
          <p:nvPr/>
        </p:nvPicPr>
        <p:blipFill>
          <a:blip r:embed="rId2"/>
          <a:stretch>
            <a:fillRect/>
          </a:stretch>
        </p:blipFill>
        <p:spPr>
          <a:xfrm>
            <a:off x="5893737" y="721013"/>
            <a:ext cx="2905077" cy="6057252"/>
          </a:xfrm>
          <a:prstGeom prst="rect">
            <a:avLst/>
          </a:prstGeom>
        </p:spPr>
      </p:pic>
    </p:spTree>
    <p:extLst>
      <p:ext uri="{BB962C8B-B14F-4D97-AF65-F5344CB8AC3E}">
        <p14:creationId xmlns:p14="http://schemas.microsoft.com/office/powerpoint/2010/main" val="3678725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3F25B-08D0-1C82-17A3-C6DEED47F7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BBE27-9184-B412-9304-9AD6F670637F}"/>
              </a:ext>
            </a:extLst>
          </p:cNvPr>
          <p:cNvSpPr>
            <a:spLocks noGrp="1"/>
          </p:cNvSpPr>
          <p:nvPr>
            <p:ph type="title"/>
          </p:nvPr>
        </p:nvSpPr>
        <p:spPr>
          <a:xfrm>
            <a:off x="84656" y="120029"/>
            <a:ext cx="9297088" cy="747237"/>
          </a:xfrm>
        </p:spPr>
        <p:txBody>
          <a:bodyPr>
            <a:noAutofit/>
          </a:bodyPr>
          <a:lstStyle/>
          <a:p>
            <a:r>
              <a:rPr lang="en-US" sz="3000" b="1" dirty="0">
                <a:solidFill>
                  <a:schemeClr val="accent2">
                    <a:lumMod val="50000"/>
                  </a:schemeClr>
                </a:solidFill>
                <a:latin typeface="Calisto MT" panose="02040603050505030304" pitchFamily="18" charset="0"/>
              </a:rPr>
              <a:t>11. Kisan Connect-Methodology</a:t>
            </a:r>
          </a:p>
        </p:txBody>
      </p:sp>
      <p:sp>
        <p:nvSpPr>
          <p:cNvPr id="3" name="Content Placeholder 2">
            <a:extLst>
              <a:ext uri="{FF2B5EF4-FFF2-40B4-BE49-F238E27FC236}">
                <a16:creationId xmlns:a16="http://schemas.microsoft.com/office/drawing/2014/main" id="{2C329690-E15B-8535-B0A9-FE1D07AB0EF5}"/>
              </a:ext>
            </a:extLst>
          </p:cNvPr>
          <p:cNvSpPr>
            <a:spLocks noGrp="1"/>
          </p:cNvSpPr>
          <p:nvPr>
            <p:ph idx="1"/>
          </p:nvPr>
        </p:nvSpPr>
        <p:spPr>
          <a:xfrm>
            <a:off x="166100" y="883761"/>
            <a:ext cx="8646356" cy="5854210"/>
          </a:xfrm>
        </p:spPr>
        <p:txBody>
          <a:bodyPr numCol="1">
            <a:normAutofit/>
          </a:bodyPr>
          <a:lstStyle/>
          <a:p>
            <a:pPr marL="0" indent="0" algn="just">
              <a:lnSpc>
                <a:spcPct val="100000"/>
              </a:lnSpc>
              <a:buNone/>
            </a:pPr>
            <a:r>
              <a:rPr lang="en-US" sz="1800" b="1" dirty="0">
                <a:solidFill>
                  <a:schemeClr val="accent2">
                    <a:lumMod val="50000"/>
                  </a:schemeClr>
                </a:solidFill>
                <a:cs typeface="Arial" panose="020B0604020202020204" pitchFamily="34" charset="0"/>
              </a:rPr>
              <a:t>Module Name: </a:t>
            </a:r>
            <a:r>
              <a:rPr lang="en-IN" sz="1800" b="1" dirty="0"/>
              <a:t>Stock Management</a:t>
            </a:r>
            <a:endParaRPr lang="en-US" sz="1800" dirty="0">
              <a:cs typeface="Arial" panose="020B0604020202020204" pitchFamily="34" charset="0"/>
            </a:endParaRPr>
          </a:p>
          <a:p>
            <a:pPr marL="0" indent="0" algn="just">
              <a:buNone/>
            </a:pPr>
            <a:endParaRPr lang="en-US" sz="1800" dirty="0">
              <a:cs typeface="Arial" panose="020B0604020202020204" pitchFamily="34" charset="0"/>
            </a:endParaRPr>
          </a:p>
          <a:p>
            <a:pPr marL="0" indent="0" algn="just">
              <a:lnSpc>
                <a:spcPct val="100000"/>
              </a:lnSpc>
              <a:buNone/>
            </a:pPr>
            <a:endParaRPr lang="en-US" sz="5500" dirty="0"/>
          </a:p>
          <a:p>
            <a:pPr marL="0" indent="0" algn="ctr">
              <a:lnSpc>
                <a:spcPct val="100000"/>
              </a:lnSpc>
              <a:buNone/>
            </a:pPr>
            <a:endParaRPr lang="en-US" sz="5500" dirty="0">
              <a:latin typeface="Calisto MT" panose="02040603050505030304" pitchFamily="18" charset="0"/>
            </a:endParaRPr>
          </a:p>
          <a:p>
            <a:pPr marL="0" indent="0">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E78751C4-8C39-2DBA-7A05-DD6CA7C0EB5F}"/>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34</a:t>
            </a:fld>
            <a:endParaRPr lang="en-US" sz="1400" b="1" dirty="0">
              <a:solidFill>
                <a:schemeClr val="tx1"/>
              </a:solidFill>
              <a:latin typeface="Calisto MT" panose="02040603050505030304" pitchFamily="18" charset="0"/>
            </a:endParaRPr>
          </a:p>
        </p:txBody>
      </p:sp>
      <p:sp>
        <p:nvSpPr>
          <p:cNvPr id="4" name="TextBox 3">
            <a:extLst>
              <a:ext uri="{FF2B5EF4-FFF2-40B4-BE49-F238E27FC236}">
                <a16:creationId xmlns:a16="http://schemas.microsoft.com/office/drawing/2014/main" id="{F3700A79-D311-2C34-E23C-B51368036468}"/>
              </a:ext>
            </a:extLst>
          </p:cNvPr>
          <p:cNvSpPr txBox="1"/>
          <p:nvPr/>
        </p:nvSpPr>
        <p:spPr>
          <a:xfrm>
            <a:off x="166100" y="1335024"/>
            <a:ext cx="3116596" cy="3468642"/>
          </a:xfrm>
          <a:prstGeom prst="rect">
            <a:avLst/>
          </a:prstGeom>
          <a:noFill/>
        </p:spPr>
        <p:txBody>
          <a:bodyPr wrap="square" rtlCol="0">
            <a:spAutoFit/>
          </a:bodyPr>
          <a:lstStyle/>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Farmers can view the fertilizer, pesticides and seeds in option on the screen.</a:t>
            </a: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Farmers can select the option and can view the details of it.</a:t>
            </a: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Farmers can get details of quantity, price of stock from the given data.</a:t>
            </a:r>
          </a:p>
          <a:p>
            <a:pPr marL="342900" marR="0" lvl="0" indent="-34290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They have no access to update or delete the data.</a:t>
            </a:r>
          </a:p>
        </p:txBody>
      </p:sp>
      <p:pic>
        <p:nvPicPr>
          <p:cNvPr id="5" name="Picture 4">
            <a:extLst>
              <a:ext uri="{FF2B5EF4-FFF2-40B4-BE49-F238E27FC236}">
                <a16:creationId xmlns:a16="http://schemas.microsoft.com/office/drawing/2014/main" id="{5AC80332-CD98-7D41-EB36-F4EDD4FCD522}"/>
              </a:ext>
            </a:extLst>
          </p:cNvPr>
          <p:cNvPicPr>
            <a:picLocks noChangeAspect="1"/>
          </p:cNvPicPr>
          <p:nvPr/>
        </p:nvPicPr>
        <p:blipFill>
          <a:blip r:embed="rId2"/>
          <a:stretch>
            <a:fillRect/>
          </a:stretch>
        </p:blipFill>
        <p:spPr>
          <a:xfrm>
            <a:off x="3491796" y="1187333"/>
            <a:ext cx="2658086" cy="5462489"/>
          </a:xfrm>
          <a:prstGeom prst="rect">
            <a:avLst/>
          </a:prstGeom>
        </p:spPr>
      </p:pic>
      <p:pic>
        <p:nvPicPr>
          <p:cNvPr id="6" name="Picture 5">
            <a:extLst>
              <a:ext uri="{FF2B5EF4-FFF2-40B4-BE49-F238E27FC236}">
                <a16:creationId xmlns:a16="http://schemas.microsoft.com/office/drawing/2014/main" id="{AE65CD70-607A-3F68-B8F0-ABA9D417E3C2}"/>
              </a:ext>
            </a:extLst>
          </p:cNvPr>
          <p:cNvPicPr>
            <a:picLocks noChangeAspect="1"/>
          </p:cNvPicPr>
          <p:nvPr/>
        </p:nvPicPr>
        <p:blipFill>
          <a:blip r:embed="rId3"/>
          <a:stretch>
            <a:fillRect/>
          </a:stretch>
        </p:blipFill>
        <p:spPr>
          <a:xfrm>
            <a:off x="6358982" y="1187333"/>
            <a:ext cx="2638502" cy="5462489"/>
          </a:xfrm>
          <a:prstGeom prst="rect">
            <a:avLst/>
          </a:prstGeom>
        </p:spPr>
      </p:pic>
    </p:spTree>
    <p:extLst>
      <p:ext uri="{BB962C8B-B14F-4D97-AF65-F5344CB8AC3E}">
        <p14:creationId xmlns:p14="http://schemas.microsoft.com/office/powerpoint/2010/main" val="2730213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3C3C5-5D74-47A9-C922-26B050968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96388-CB6B-7F80-EE37-AC69FDC46D1C}"/>
              </a:ext>
            </a:extLst>
          </p:cNvPr>
          <p:cNvSpPr>
            <a:spLocks noGrp="1"/>
          </p:cNvSpPr>
          <p:nvPr>
            <p:ph type="title"/>
          </p:nvPr>
        </p:nvSpPr>
        <p:spPr>
          <a:xfrm>
            <a:off x="202676" y="120029"/>
            <a:ext cx="8738648" cy="747237"/>
          </a:xfrm>
        </p:spPr>
        <p:txBody>
          <a:bodyPr>
            <a:noAutofit/>
          </a:bodyPr>
          <a:lstStyle/>
          <a:p>
            <a:r>
              <a:rPr lang="en-US" sz="3000" b="1" dirty="0">
                <a:solidFill>
                  <a:schemeClr val="accent2">
                    <a:lumMod val="50000"/>
                  </a:schemeClr>
                </a:solidFill>
                <a:latin typeface="Calisto MT" panose="02040603050505030304" pitchFamily="18" charset="0"/>
              </a:rPr>
              <a:t>11. Kisan Connect Methodology</a:t>
            </a:r>
          </a:p>
        </p:txBody>
      </p:sp>
      <p:sp>
        <p:nvSpPr>
          <p:cNvPr id="3" name="Content Placeholder 2">
            <a:extLst>
              <a:ext uri="{FF2B5EF4-FFF2-40B4-BE49-F238E27FC236}">
                <a16:creationId xmlns:a16="http://schemas.microsoft.com/office/drawing/2014/main" id="{3F862669-B920-C74D-BD10-7027B9B71BDF}"/>
              </a:ext>
            </a:extLst>
          </p:cNvPr>
          <p:cNvSpPr>
            <a:spLocks noGrp="1"/>
          </p:cNvSpPr>
          <p:nvPr>
            <p:ph idx="1"/>
          </p:nvPr>
        </p:nvSpPr>
        <p:spPr>
          <a:xfrm>
            <a:off x="202676" y="883761"/>
            <a:ext cx="8941324" cy="5854210"/>
          </a:xfrm>
        </p:spPr>
        <p:txBody>
          <a:bodyPr numCol="1">
            <a:normAutofit/>
          </a:bodyPr>
          <a:lstStyle/>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900" b="1" i="0" u="none" strike="noStrike" kern="1200" cap="none" spc="0" normalizeH="0" baseline="0" noProof="0" dirty="0">
                <a:ln>
                  <a:noFill/>
                </a:ln>
                <a:solidFill>
                  <a:srgbClr val="ED7D31">
                    <a:lumMod val="50000"/>
                  </a:srgbClr>
                </a:solidFill>
                <a:effectLst/>
                <a:uLnTx/>
                <a:uFillTx/>
                <a:ea typeface="+mn-ea"/>
                <a:cs typeface="Arial" panose="020B0604020202020204" pitchFamily="34" charset="0"/>
              </a:rPr>
              <a:t>Module  Name: </a:t>
            </a:r>
            <a:r>
              <a:rPr kumimoji="0" lang="en-US" sz="1900" b="1" i="0" u="none" strike="noStrike" kern="1200" cap="none" spc="0" normalizeH="0" baseline="0" noProof="0" dirty="0">
                <a:ln>
                  <a:noFill/>
                </a:ln>
                <a:solidFill>
                  <a:prstClr val="black"/>
                </a:solidFill>
                <a:effectLst/>
                <a:uLnTx/>
                <a:uFillTx/>
                <a:ea typeface="+mn-ea"/>
                <a:cs typeface="Arial" panose="020B0604020202020204" pitchFamily="34" charset="0"/>
              </a:rPr>
              <a:t>Scheme Information</a:t>
            </a:r>
            <a:endParaRPr lang="en-US" sz="1800" dirty="0">
              <a:latin typeface="Arial" panose="020B0604020202020204" pitchFamily="34" charset="0"/>
              <a:cs typeface="Arial" panose="020B0604020202020204" pitchFamily="34" charset="0"/>
            </a:endParaRPr>
          </a:p>
          <a:p>
            <a:pPr marL="0" indent="0">
              <a:lnSpc>
                <a:spcPct val="100000"/>
              </a:lnSpc>
              <a:buNone/>
            </a:pPr>
            <a:endParaRPr lang="en-US" sz="1800" b="1" dirty="0">
              <a:cs typeface="Arial" panose="020B0604020202020204" pitchFamily="34" charset="0"/>
            </a:endParaRPr>
          </a:p>
        </p:txBody>
      </p:sp>
      <p:sp>
        <p:nvSpPr>
          <p:cNvPr id="7" name="Slide Number Placeholder 6">
            <a:extLst>
              <a:ext uri="{FF2B5EF4-FFF2-40B4-BE49-F238E27FC236}">
                <a16:creationId xmlns:a16="http://schemas.microsoft.com/office/drawing/2014/main" id="{B0C0DC84-EF2D-519D-5820-EB34322FFD3A}"/>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35</a:t>
            </a:fld>
            <a:endParaRPr lang="en-US" sz="1400" b="1" dirty="0">
              <a:solidFill>
                <a:schemeClr val="tx1"/>
              </a:solidFill>
              <a:latin typeface="Calisto MT" panose="02040603050505030304" pitchFamily="18" charset="0"/>
            </a:endParaRPr>
          </a:p>
        </p:txBody>
      </p:sp>
      <p:sp>
        <p:nvSpPr>
          <p:cNvPr id="4" name="TextBox 3">
            <a:extLst>
              <a:ext uri="{FF2B5EF4-FFF2-40B4-BE49-F238E27FC236}">
                <a16:creationId xmlns:a16="http://schemas.microsoft.com/office/drawing/2014/main" id="{2F840C8B-F816-08BF-3F26-69C724855842}"/>
              </a:ext>
            </a:extLst>
          </p:cNvPr>
          <p:cNvSpPr txBox="1"/>
          <p:nvPr/>
        </p:nvSpPr>
        <p:spPr>
          <a:xfrm>
            <a:off x="202676" y="1243234"/>
            <a:ext cx="4799092" cy="3763081"/>
          </a:xfrm>
          <a:prstGeom prst="rect">
            <a:avLst/>
          </a:prstGeom>
          <a:noFill/>
        </p:spPr>
        <p:txBody>
          <a:bodyPr wrap="square" rtlCol="0">
            <a:spAutoFit/>
          </a:bodyPr>
          <a:lstStyle/>
          <a:p>
            <a:pPr marL="514350" marR="0" lvl="0" indent="-51435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9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It helps farmers quickly find eligibility criteria, benefits, and application process.</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9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It is categorized into Central and State Schemes. </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9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Farmers get access to both kind of schemes.</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a:tabLst/>
              <a:defRPr/>
            </a:pPr>
            <a:r>
              <a:rPr lang="en-US" sz="1900" dirty="0">
                <a:solidFill>
                  <a:prstClr val="black"/>
                </a:solidFill>
                <a:latin typeface="Calibri"/>
                <a:cs typeface="Arial" panose="020B0604020202020204" pitchFamily="34" charset="0"/>
              </a:rPr>
              <a:t>Here all latest government schemes information is provided to farmers by RSK staff.</a:t>
            </a:r>
          </a:p>
          <a:p>
            <a:pPr marL="514350" lvl="0" indent="-514350" algn="just" defTabSz="914400">
              <a:lnSpc>
                <a:spcPct val="90000"/>
              </a:lnSpc>
              <a:spcBef>
                <a:spcPts val="1000"/>
              </a:spcBef>
              <a:buFont typeface="+mj-lt"/>
              <a:buAutoNum type="arabicPeriod"/>
              <a:defRPr/>
            </a:pPr>
            <a:r>
              <a:rPr kumimoji="0" lang="en-US" sz="19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Farmer can check </a:t>
            </a:r>
            <a:r>
              <a:rPr lang="en-US" sz="1900" dirty="0">
                <a:solidFill>
                  <a:prstClr val="black"/>
                </a:solidFill>
                <a:latin typeface="Calibri"/>
                <a:cs typeface="Arial" panose="020B0604020202020204" pitchFamily="34" charset="0"/>
              </a:rPr>
              <a:t>check details if it meets the eligibility </a:t>
            </a:r>
            <a:r>
              <a:rPr lang="en-US" sz="1900" dirty="0">
                <a:solidFill>
                  <a:prstClr val="black"/>
                </a:solidFill>
                <a:cs typeface="Arial" panose="020B0604020202020204" pitchFamily="34" charset="0"/>
              </a:rPr>
              <a:t>criteria can get the required documents can </a:t>
            </a:r>
            <a:r>
              <a:rPr lang="en-US" sz="1900" dirty="0">
                <a:solidFill>
                  <a:prstClr val="black"/>
                </a:solidFill>
                <a:latin typeface="Calibri"/>
                <a:cs typeface="Arial" panose="020B0604020202020204" pitchFamily="34" charset="0"/>
              </a:rPr>
              <a:t> go office for application.</a:t>
            </a:r>
            <a:endParaRPr kumimoji="0" lang="en-US" sz="19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5" name="Picture 4">
            <a:extLst>
              <a:ext uri="{FF2B5EF4-FFF2-40B4-BE49-F238E27FC236}">
                <a16:creationId xmlns:a16="http://schemas.microsoft.com/office/drawing/2014/main" id="{DE9B4819-9339-EADF-7556-707B3F2B2A45}"/>
              </a:ext>
            </a:extLst>
          </p:cNvPr>
          <p:cNvPicPr>
            <a:picLocks noChangeAspect="1"/>
          </p:cNvPicPr>
          <p:nvPr/>
        </p:nvPicPr>
        <p:blipFill>
          <a:blip r:embed="rId2"/>
          <a:stretch>
            <a:fillRect/>
          </a:stretch>
        </p:blipFill>
        <p:spPr>
          <a:xfrm>
            <a:off x="5641848" y="965817"/>
            <a:ext cx="2791206" cy="5755659"/>
          </a:xfrm>
          <a:prstGeom prst="rect">
            <a:avLst/>
          </a:prstGeom>
        </p:spPr>
      </p:pic>
    </p:spTree>
    <p:extLst>
      <p:ext uri="{BB962C8B-B14F-4D97-AF65-F5344CB8AC3E}">
        <p14:creationId xmlns:p14="http://schemas.microsoft.com/office/powerpoint/2010/main" val="2641795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A51FF-3799-7947-8C65-B25C18CFB0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0431B-B70F-163E-7C3F-025D4031D27A}"/>
              </a:ext>
            </a:extLst>
          </p:cNvPr>
          <p:cNvSpPr>
            <a:spLocks noGrp="1"/>
          </p:cNvSpPr>
          <p:nvPr>
            <p:ph type="title"/>
          </p:nvPr>
        </p:nvSpPr>
        <p:spPr>
          <a:xfrm>
            <a:off x="202676" y="120029"/>
            <a:ext cx="8738648" cy="747237"/>
          </a:xfrm>
        </p:spPr>
        <p:txBody>
          <a:bodyPr>
            <a:noAutofit/>
          </a:bodyPr>
          <a:lstStyle/>
          <a:p>
            <a:r>
              <a:rPr lang="en-US" sz="3000" b="1" dirty="0">
                <a:solidFill>
                  <a:schemeClr val="accent2">
                    <a:lumMod val="50000"/>
                  </a:schemeClr>
                </a:solidFill>
                <a:latin typeface="Calisto MT" panose="02040603050505030304" pitchFamily="18" charset="0"/>
              </a:rPr>
              <a:t>11.Kisan Connect-Methodology</a:t>
            </a:r>
          </a:p>
        </p:txBody>
      </p:sp>
      <p:sp>
        <p:nvSpPr>
          <p:cNvPr id="3" name="Content Placeholder 2">
            <a:extLst>
              <a:ext uri="{FF2B5EF4-FFF2-40B4-BE49-F238E27FC236}">
                <a16:creationId xmlns:a16="http://schemas.microsoft.com/office/drawing/2014/main" id="{2A38BA75-6AF1-650A-E596-99A907920C14}"/>
              </a:ext>
            </a:extLst>
          </p:cNvPr>
          <p:cNvSpPr>
            <a:spLocks noGrp="1"/>
          </p:cNvSpPr>
          <p:nvPr>
            <p:ph idx="1"/>
          </p:nvPr>
        </p:nvSpPr>
        <p:spPr>
          <a:xfrm>
            <a:off x="202676" y="867266"/>
            <a:ext cx="8646356" cy="5854210"/>
          </a:xfrm>
        </p:spPr>
        <p:txBody>
          <a:bodyPr numCol="1">
            <a:normAutofit/>
          </a:bodyPr>
          <a:lstStyle/>
          <a:p>
            <a:pPr marL="0" indent="0" algn="just">
              <a:lnSpc>
                <a:spcPct val="100000"/>
              </a:lnSpc>
              <a:buNone/>
            </a:pPr>
            <a:r>
              <a:rPr lang="en-US" sz="1800" b="1" dirty="0">
                <a:solidFill>
                  <a:schemeClr val="accent2">
                    <a:lumMod val="50000"/>
                  </a:schemeClr>
                </a:solidFill>
                <a:cs typeface="Arial" panose="020B0604020202020204" pitchFamily="34" charset="0"/>
              </a:rPr>
              <a:t>Module  Name: </a:t>
            </a:r>
            <a:r>
              <a:rPr lang="en-US" sz="1800" b="1" dirty="0">
                <a:cs typeface="Arial" panose="020B0604020202020204" pitchFamily="34" charset="0"/>
              </a:rPr>
              <a:t>Request Form of Farmers</a:t>
            </a:r>
          </a:p>
          <a:p>
            <a:pPr marL="0" indent="0" algn="just">
              <a:lnSpc>
                <a:spcPct val="100000"/>
              </a:lnSpc>
              <a:buNone/>
            </a:pPr>
            <a:r>
              <a:rPr lang="en-US" sz="1800" dirty="0">
                <a:cs typeface="Arial" panose="020B0604020202020204" pitchFamily="34" charset="0"/>
              </a:rPr>
              <a:t>It is one way communication where farmers can </a:t>
            </a:r>
          </a:p>
          <a:p>
            <a:pPr marL="0" indent="0" algn="just">
              <a:buNone/>
            </a:pPr>
            <a:r>
              <a:rPr lang="en-US" sz="1800" dirty="0">
                <a:cs typeface="Arial" panose="020B0604020202020204" pitchFamily="34" charset="0"/>
              </a:rPr>
              <a:t>send the request.</a:t>
            </a:r>
          </a:p>
          <a:p>
            <a:pPr marL="0" indent="0" algn="ctr">
              <a:lnSpc>
                <a:spcPct val="100000"/>
              </a:lnSpc>
              <a:buNone/>
            </a:pPr>
            <a:endParaRPr lang="en-US" sz="1800" dirty="0">
              <a:latin typeface="Calisto MT" panose="02040603050505030304" pitchFamily="18" charset="0"/>
            </a:endParaRPr>
          </a:p>
          <a:p>
            <a:pPr marL="0" indent="0">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441A88BF-D7AB-E180-7307-41F6CBC85060}"/>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36</a:t>
            </a:fld>
            <a:endParaRPr lang="en-US" sz="1400" b="1" dirty="0">
              <a:solidFill>
                <a:schemeClr val="tx1"/>
              </a:solidFill>
              <a:latin typeface="Calisto MT" panose="02040603050505030304" pitchFamily="18" charset="0"/>
            </a:endParaRPr>
          </a:p>
        </p:txBody>
      </p:sp>
      <p:sp>
        <p:nvSpPr>
          <p:cNvPr id="4" name="TextBox 3">
            <a:extLst>
              <a:ext uri="{FF2B5EF4-FFF2-40B4-BE49-F238E27FC236}">
                <a16:creationId xmlns:a16="http://schemas.microsoft.com/office/drawing/2014/main" id="{BA86028D-6D09-66FE-2A7E-A8E23A25CF6A}"/>
              </a:ext>
            </a:extLst>
          </p:cNvPr>
          <p:cNvSpPr txBox="1"/>
          <p:nvPr/>
        </p:nvSpPr>
        <p:spPr>
          <a:xfrm>
            <a:off x="110384" y="2048882"/>
            <a:ext cx="5174848" cy="3219343"/>
          </a:xfrm>
          <a:prstGeom prst="rect">
            <a:avLst/>
          </a:prstGeom>
          <a:noFill/>
        </p:spPr>
        <p:txBody>
          <a:bodyPr wrap="square" rtlCol="0">
            <a:spAutoFit/>
          </a:bodyPr>
          <a:lstStyle/>
          <a:p>
            <a:pPr marL="514350" marR="0" lvl="0" indent="-51435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Allows farmers to digitally request fertilizers/pesticides instead of manual visits.</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Requests are stored in the database and ensures transparency between Farmers and RSKs, reducing delays.</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Farmers can request in their local language i.e.  voice assistance.</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No need to write the message ,Farmers can easily send their request through their voice input and check their stock page for request resource.</a:t>
            </a:r>
          </a:p>
        </p:txBody>
      </p:sp>
      <p:pic>
        <p:nvPicPr>
          <p:cNvPr id="6" name="Picture 5">
            <a:extLst>
              <a:ext uri="{FF2B5EF4-FFF2-40B4-BE49-F238E27FC236}">
                <a16:creationId xmlns:a16="http://schemas.microsoft.com/office/drawing/2014/main" id="{F1D35BD7-F53D-6060-266F-C68FE659C2F2}"/>
              </a:ext>
            </a:extLst>
          </p:cNvPr>
          <p:cNvPicPr>
            <a:picLocks noChangeAspect="1"/>
          </p:cNvPicPr>
          <p:nvPr/>
        </p:nvPicPr>
        <p:blipFill>
          <a:blip r:embed="rId2"/>
          <a:stretch>
            <a:fillRect/>
          </a:stretch>
        </p:blipFill>
        <p:spPr>
          <a:xfrm>
            <a:off x="5925312" y="736298"/>
            <a:ext cx="2923720" cy="6001673"/>
          </a:xfrm>
          <a:prstGeom prst="rect">
            <a:avLst/>
          </a:prstGeom>
        </p:spPr>
      </p:pic>
    </p:spTree>
    <p:extLst>
      <p:ext uri="{BB962C8B-B14F-4D97-AF65-F5344CB8AC3E}">
        <p14:creationId xmlns:p14="http://schemas.microsoft.com/office/powerpoint/2010/main" val="2955633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DAE60-6B8B-EE47-909B-C87DB8F96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578C4-5BCA-8666-489B-99F93F6DA51E}"/>
              </a:ext>
            </a:extLst>
          </p:cNvPr>
          <p:cNvSpPr>
            <a:spLocks noGrp="1"/>
          </p:cNvSpPr>
          <p:nvPr>
            <p:ph type="title"/>
          </p:nvPr>
        </p:nvSpPr>
        <p:spPr>
          <a:xfrm>
            <a:off x="78127" y="103534"/>
            <a:ext cx="9151636" cy="747237"/>
          </a:xfrm>
        </p:spPr>
        <p:txBody>
          <a:bodyPr>
            <a:noAutofit/>
          </a:bodyPr>
          <a:lstStyle/>
          <a:p>
            <a:r>
              <a:rPr lang="en-US" sz="3000" b="1" dirty="0">
                <a:solidFill>
                  <a:schemeClr val="accent2">
                    <a:lumMod val="50000"/>
                  </a:schemeClr>
                </a:solidFill>
                <a:latin typeface="Calisto MT" panose="02040603050505030304" pitchFamily="18" charset="0"/>
              </a:rPr>
              <a:t>12.Results</a:t>
            </a:r>
          </a:p>
        </p:txBody>
      </p:sp>
      <p:sp>
        <p:nvSpPr>
          <p:cNvPr id="3" name="Content Placeholder 2">
            <a:extLst>
              <a:ext uri="{FF2B5EF4-FFF2-40B4-BE49-F238E27FC236}">
                <a16:creationId xmlns:a16="http://schemas.microsoft.com/office/drawing/2014/main" id="{5FB77E75-282D-8D94-BFA6-EE1E4FA6715B}"/>
              </a:ext>
            </a:extLst>
          </p:cNvPr>
          <p:cNvSpPr>
            <a:spLocks noGrp="1"/>
          </p:cNvSpPr>
          <p:nvPr>
            <p:ph idx="1"/>
          </p:nvPr>
        </p:nvSpPr>
        <p:spPr>
          <a:xfrm>
            <a:off x="78127" y="685800"/>
            <a:ext cx="9151636" cy="6309360"/>
          </a:xfrm>
        </p:spPr>
        <p:txBody>
          <a:bodyPr numCol="1">
            <a:normAutofit/>
          </a:bodyPr>
          <a:lstStyle/>
          <a:p>
            <a:pPr marL="0" indent="0" algn="just">
              <a:buNone/>
            </a:pPr>
            <a:r>
              <a:rPr lang="en-US" sz="1800" b="1" dirty="0">
                <a:latin typeface="Arial" panose="020B0604020202020204" pitchFamily="34" charset="0"/>
                <a:cs typeface="Arial" panose="020B0604020202020204" pitchFamily="34" charset="0"/>
              </a:rPr>
              <a:t>Screenshot outputs-RSK Staff Interface</a:t>
            </a:r>
          </a:p>
          <a:p>
            <a:pPr marL="0" indent="0">
              <a:lnSpc>
                <a:spcPct val="100000"/>
              </a:lnSpc>
              <a:buNone/>
            </a:pPr>
            <a:endParaRPr lang="en-US" sz="1800" b="1" dirty="0">
              <a:cs typeface="Arial" panose="020B0604020202020204" pitchFamily="34" charset="0"/>
            </a:endParaRPr>
          </a:p>
        </p:txBody>
      </p:sp>
      <p:sp>
        <p:nvSpPr>
          <p:cNvPr id="7" name="Slide Number Placeholder 6">
            <a:extLst>
              <a:ext uri="{FF2B5EF4-FFF2-40B4-BE49-F238E27FC236}">
                <a16:creationId xmlns:a16="http://schemas.microsoft.com/office/drawing/2014/main" id="{DD1C6118-90FA-FF38-5051-72923B78CC37}"/>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37</a:t>
            </a:fld>
            <a:endParaRPr lang="en-US" sz="1400" b="1" dirty="0">
              <a:solidFill>
                <a:schemeClr val="tx1"/>
              </a:solidFill>
              <a:latin typeface="Calisto MT" panose="02040603050505030304" pitchFamily="18" charset="0"/>
            </a:endParaRPr>
          </a:p>
        </p:txBody>
      </p:sp>
      <p:sp>
        <p:nvSpPr>
          <p:cNvPr id="9" name="TextBox 8">
            <a:extLst>
              <a:ext uri="{FF2B5EF4-FFF2-40B4-BE49-F238E27FC236}">
                <a16:creationId xmlns:a16="http://schemas.microsoft.com/office/drawing/2014/main" id="{77DCF2E8-6D33-AB9B-A94A-BEED435E114C}"/>
              </a:ext>
            </a:extLst>
          </p:cNvPr>
          <p:cNvSpPr txBox="1"/>
          <p:nvPr/>
        </p:nvSpPr>
        <p:spPr>
          <a:xfrm>
            <a:off x="349973" y="6385134"/>
            <a:ext cx="2575446" cy="369332"/>
          </a:xfrm>
          <a:prstGeom prst="rect">
            <a:avLst/>
          </a:prstGeom>
          <a:noFill/>
        </p:spPr>
        <p:txBody>
          <a:bodyPr wrap="square" rtlCol="0">
            <a:spAutoFit/>
          </a:bodyPr>
          <a:lstStyle/>
          <a:p>
            <a:r>
              <a:rPr lang="en-US" b="1" dirty="0"/>
              <a:t>Home page Screen</a:t>
            </a:r>
            <a:endParaRPr lang="en-IN" b="1" dirty="0"/>
          </a:p>
        </p:txBody>
      </p:sp>
      <p:sp>
        <p:nvSpPr>
          <p:cNvPr id="10" name="TextBox 9">
            <a:extLst>
              <a:ext uri="{FF2B5EF4-FFF2-40B4-BE49-F238E27FC236}">
                <a16:creationId xmlns:a16="http://schemas.microsoft.com/office/drawing/2014/main" id="{EB87BB8A-A152-EB9D-80BC-14F8253F2D8C}"/>
              </a:ext>
            </a:extLst>
          </p:cNvPr>
          <p:cNvSpPr txBox="1"/>
          <p:nvPr/>
        </p:nvSpPr>
        <p:spPr>
          <a:xfrm>
            <a:off x="3506981" y="6378833"/>
            <a:ext cx="2727380" cy="369332"/>
          </a:xfrm>
          <a:prstGeom prst="rect">
            <a:avLst/>
          </a:prstGeom>
          <a:noFill/>
        </p:spPr>
        <p:txBody>
          <a:bodyPr wrap="square" rtlCol="0">
            <a:spAutoFit/>
          </a:bodyPr>
          <a:lstStyle/>
          <a:p>
            <a:r>
              <a:rPr lang="en-US" b="1" dirty="0"/>
              <a:t>Sales Screen</a:t>
            </a:r>
            <a:endParaRPr lang="en-IN" b="1" dirty="0"/>
          </a:p>
        </p:txBody>
      </p:sp>
      <p:sp>
        <p:nvSpPr>
          <p:cNvPr id="12" name="TextBox 11">
            <a:extLst>
              <a:ext uri="{FF2B5EF4-FFF2-40B4-BE49-F238E27FC236}">
                <a16:creationId xmlns:a16="http://schemas.microsoft.com/office/drawing/2014/main" id="{7CE4E7D1-35BD-613E-CE62-054DCA78F529}"/>
              </a:ext>
            </a:extLst>
          </p:cNvPr>
          <p:cNvSpPr txBox="1"/>
          <p:nvPr/>
        </p:nvSpPr>
        <p:spPr>
          <a:xfrm>
            <a:off x="6593514" y="6385134"/>
            <a:ext cx="2264549" cy="369332"/>
          </a:xfrm>
          <a:prstGeom prst="rect">
            <a:avLst/>
          </a:prstGeom>
          <a:noFill/>
        </p:spPr>
        <p:txBody>
          <a:bodyPr wrap="square" rtlCol="0">
            <a:spAutoFit/>
          </a:bodyPr>
          <a:lstStyle/>
          <a:p>
            <a:r>
              <a:rPr lang="en-US" b="1" dirty="0"/>
              <a:t>Stock Screen</a:t>
            </a:r>
            <a:endParaRPr lang="en-IN" b="1" dirty="0"/>
          </a:p>
        </p:txBody>
      </p:sp>
      <p:pic>
        <p:nvPicPr>
          <p:cNvPr id="11" name="Picture 10">
            <a:extLst>
              <a:ext uri="{FF2B5EF4-FFF2-40B4-BE49-F238E27FC236}">
                <a16:creationId xmlns:a16="http://schemas.microsoft.com/office/drawing/2014/main" id="{36170C32-2905-F006-B67E-A05FC973882A}"/>
              </a:ext>
            </a:extLst>
          </p:cNvPr>
          <p:cNvPicPr>
            <a:picLocks noChangeAspect="1"/>
          </p:cNvPicPr>
          <p:nvPr/>
        </p:nvPicPr>
        <p:blipFill>
          <a:blip r:embed="rId2"/>
          <a:stretch>
            <a:fillRect/>
          </a:stretch>
        </p:blipFill>
        <p:spPr>
          <a:xfrm>
            <a:off x="3154872" y="979871"/>
            <a:ext cx="2727379" cy="5423933"/>
          </a:xfrm>
          <a:prstGeom prst="rect">
            <a:avLst/>
          </a:prstGeom>
        </p:spPr>
      </p:pic>
      <p:pic>
        <p:nvPicPr>
          <p:cNvPr id="15" name="Picture 14">
            <a:extLst>
              <a:ext uri="{FF2B5EF4-FFF2-40B4-BE49-F238E27FC236}">
                <a16:creationId xmlns:a16="http://schemas.microsoft.com/office/drawing/2014/main" id="{CAC7E55E-8FF0-4DE5-8CB4-7CE64D0A031E}"/>
              </a:ext>
            </a:extLst>
          </p:cNvPr>
          <p:cNvPicPr>
            <a:picLocks noChangeAspect="1"/>
          </p:cNvPicPr>
          <p:nvPr/>
        </p:nvPicPr>
        <p:blipFill>
          <a:blip r:embed="rId3"/>
          <a:stretch>
            <a:fillRect/>
          </a:stretch>
        </p:blipFill>
        <p:spPr>
          <a:xfrm>
            <a:off x="248466" y="979872"/>
            <a:ext cx="2673691" cy="5423933"/>
          </a:xfrm>
          <a:prstGeom prst="rect">
            <a:avLst/>
          </a:prstGeom>
        </p:spPr>
      </p:pic>
      <p:pic>
        <p:nvPicPr>
          <p:cNvPr id="4" name="Picture 3">
            <a:extLst>
              <a:ext uri="{FF2B5EF4-FFF2-40B4-BE49-F238E27FC236}">
                <a16:creationId xmlns:a16="http://schemas.microsoft.com/office/drawing/2014/main" id="{0686A2C0-8A58-A3C8-719B-A304E59D049B}"/>
              </a:ext>
            </a:extLst>
          </p:cNvPr>
          <p:cNvPicPr>
            <a:picLocks noChangeAspect="1"/>
          </p:cNvPicPr>
          <p:nvPr/>
        </p:nvPicPr>
        <p:blipFill>
          <a:blip r:embed="rId4"/>
          <a:stretch>
            <a:fillRect/>
          </a:stretch>
        </p:blipFill>
        <p:spPr>
          <a:xfrm>
            <a:off x="6175533" y="999727"/>
            <a:ext cx="2727378" cy="5423933"/>
          </a:xfrm>
          <a:prstGeom prst="rect">
            <a:avLst/>
          </a:prstGeom>
        </p:spPr>
      </p:pic>
    </p:spTree>
    <p:extLst>
      <p:ext uri="{BB962C8B-B14F-4D97-AF65-F5344CB8AC3E}">
        <p14:creationId xmlns:p14="http://schemas.microsoft.com/office/powerpoint/2010/main" val="3809640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4FB92-6FCC-11B3-AC2D-0DB0D9BED8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6EE33-88D5-11B2-7232-18096B3FB30C}"/>
              </a:ext>
            </a:extLst>
          </p:cNvPr>
          <p:cNvSpPr>
            <a:spLocks noGrp="1"/>
          </p:cNvSpPr>
          <p:nvPr>
            <p:ph type="title"/>
          </p:nvPr>
        </p:nvSpPr>
        <p:spPr>
          <a:xfrm>
            <a:off x="78127" y="103534"/>
            <a:ext cx="9151636" cy="747237"/>
          </a:xfrm>
        </p:spPr>
        <p:txBody>
          <a:bodyPr>
            <a:noAutofit/>
          </a:bodyPr>
          <a:lstStyle/>
          <a:p>
            <a:r>
              <a:rPr lang="en-US" sz="3000" b="1" dirty="0">
                <a:solidFill>
                  <a:schemeClr val="accent2">
                    <a:lumMod val="50000"/>
                  </a:schemeClr>
                </a:solidFill>
                <a:latin typeface="Calisto MT" panose="02040603050505030304" pitchFamily="18" charset="0"/>
              </a:rPr>
              <a:t>12. Results</a:t>
            </a:r>
          </a:p>
        </p:txBody>
      </p:sp>
      <p:sp>
        <p:nvSpPr>
          <p:cNvPr id="3" name="Content Placeholder 2">
            <a:extLst>
              <a:ext uri="{FF2B5EF4-FFF2-40B4-BE49-F238E27FC236}">
                <a16:creationId xmlns:a16="http://schemas.microsoft.com/office/drawing/2014/main" id="{39BD601F-4F72-18B4-3809-24F49AF71D3E}"/>
              </a:ext>
            </a:extLst>
          </p:cNvPr>
          <p:cNvSpPr>
            <a:spLocks noGrp="1"/>
          </p:cNvSpPr>
          <p:nvPr>
            <p:ph idx="1"/>
          </p:nvPr>
        </p:nvSpPr>
        <p:spPr>
          <a:xfrm>
            <a:off x="184388" y="684703"/>
            <a:ext cx="8264668" cy="5854210"/>
          </a:xfrm>
        </p:spPr>
        <p:txBody>
          <a:bodyPr numCol="1">
            <a:normAutofit/>
          </a:bodyPr>
          <a:lstStyle/>
          <a:p>
            <a:pPr marL="0" indent="0" algn="just">
              <a:buNone/>
            </a:pPr>
            <a:r>
              <a:rPr lang="en-US" sz="1800" b="1" dirty="0">
                <a:latin typeface="Arial" panose="020B0604020202020204" pitchFamily="34" charset="0"/>
                <a:cs typeface="Arial" panose="020B0604020202020204" pitchFamily="34" charset="0"/>
              </a:rPr>
              <a:t>RSK Staff Interface</a:t>
            </a:r>
          </a:p>
          <a:p>
            <a:pPr marL="0" indent="0">
              <a:lnSpc>
                <a:spcPct val="100000"/>
              </a:lnSpc>
              <a:buNone/>
            </a:pPr>
            <a:endParaRPr lang="en-US" sz="1800" b="1" dirty="0">
              <a:cs typeface="Arial" panose="020B0604020202020204" pitchFamily="34" charset="0"/>
            </a:endParaRPr>
          </a:p>
        </p:txBody>
      </p:sp>
      <p:sp>
        <p:nvSpPr>
          <p:cNvPr id="7" name="Slide Number Placeholder 6">
            <a:extLst>
              <a:ext uri="{FF2B5EF4-FFF2-40B4-BE49-F238E27FC236}">
                <a16:creationId xmlns:a16="http://schemas.microsoft.com/office/drawing/2014/main" id="{521DF26C-71DA-571D-B0D0-2CA364900D81}"/>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38</a:t>
            </a:fld>
            <a:endParaRPr lang="en-US" sz="1400" b="1" dirty="0">
              <a:solidFill>
                <a:schemeClr val="tx1"/>
              </a:solidFill>
              <a:latin typeface="Calisto MT" panose="02040603050505030304" pitchFamily="18" charset="0"/>
            </a:endParaRPr>
          </a:p>
        </p:txBody>
      </p:sp>
      <p:sp>
        <p:nvSpPr>
          <p:cNvPr id="11" name="TextBox 10">
            <a:extLst>
              <a:ext uri="{FF2B5EF4-FFF2-40B4-BE49-F238E27FC236}">
                <a16:creationId xmlns:a16="http://schemas.microsoft.com/office/drawing/2014/main" id="{CF729C68-3ADE-A550-6861-DAE018294DFE}"/>
              </a:ext>
            </a:extLst>
          </p:cNvPr>
          <p:cNvSpPr txBox="1"/>
          <p:nvPr/>
        </p:nvSpPr>
        <p:spPr>
          <a:xfrm>
            <a:off x="1745459" y="6347268"/>
            <a:ext cx="2908486" cy="369332"/>
          </a:xfrm>
          <a:prstGeom prst="rect">
            <a:avLst/>
          </a:prstGeom>
          <a:noFill/>
        </p:spPr>
        <p:txBody>
          <a:bodyPr wrap="square" rtlCol="0">
            <a:spAutoFit/>
          </a:bodyPr>
          <a:lstStyle/>
          <a:p>
            <a:r>
              <a:rPr lang="en-US" b="1" dirty="0"/>
              <a:t>Schema Page</a:t>
            </a:r>
            <a:endParaRPr lang="en-IN" b="1" dirty="0"/>
          </a:p>
        </p:txBody>
      </p:sp>
      <p:sp>
        <p:nvSpPr>
          <p:cNvPr id="12" name="TextBox 11">
            <a:extLst>
              <a:ext uri="{FF2B5EF4-FFF2-40B4-BE49-F238E27FC236}">
                <a16:creationId xmlns:a16="http://schemas.microsoft.com/office/drawing/2014/main" id="{F74D65E5-BD44-7DD8-B18A-1528068976CE}"/>
              </a:ext>
            </a:extLst>
          </p:cNvPr>
          <p:cNvSpPr txBox="1"/>
          <p:nvPr/>
        </p:nvSpPr>
        <p:spPr>
          <a:xfrm>
            <a:off x="5248727" y="6356351"/>
            <a:ext cx="2734888" cy="369332"/>
          </a:xfrm>
          <a:prstGeom prst="rect">
            <a:avLst/>
          </a:prstGeom>
          <a:noFill/>
        </p:spPr>
        <p:txBody>
          <a:bodyPr wrap="square" rtlCol="0">
            <a:spAutoFit/>
          </a:bodyPr>
          <a:lstStyle/>
          <a:p>
            <a:r>
              <a:rPr lang="en-US" b="1" dirty="0"/>
              <a:t>Farmer Request Page</a:t>
            </a:r>
            <a:endParaRPr lang="en-IN" b="1" dirty="0"/>
          </a:p>
        </p:txBody>
      </p:sp>
      <p:pic>
        <p:nvPicPr>
          <p:cNvPr id="5" name="Picture 4">
            <a:extLst>
              <a:ext uri="{FF2B5EF4-FFF2-40B4-BE49-F238E27FC236}">
                <a16:creationId xmlns:a16="http://schemas.microsoft.com/office/drawing/2014/main" id="{2A293492-13C8-9BEC-1BA9-15C945441B5F}"/>
              </a:ext>
            </a:extLst>
          </p:cNvPr>
          <p:cNvPicPr>
            <a:picLocks noChangeAspect="1"/>
          </p:cNvPicPr>
          <p:nvPr/>
        </p:nvPicPr>
        <p:blipFill>
          <a:blip r:embed="rId3"/>
          <a:stretch>
            <a:fillRect/>
          </a:stretch>
        </p:blipFill>
        <p:spPr>
          <a:xfrm>
            <a:off x="5078319" y="926996"/>
            <a:ext cx="2675484" cy="5357706"/>
          </a:xfrm>
          <a:prstGeom prst="rect">
            <a:avLst/>
          </a:prstGeom>
        </p:spPr>
      </p:pic>
      <p:pic>
        <p:nvPicPr>
          <p:cNvPr id="6" name="Picture 5">
            <a:extLst>
              <a:ext uri="{FF2B5EF4-FFF2-40B4-BE49-F238E27FC236}">
                <a16:creationId xmlns:a16="http://schemas.microsoft.com/office/drawing/2014/main" id="{C58E5375-5215-4E31-FBB9-7FD013CA56DB}"/>
              </a:ext>
            </a:extLst>
          </p:cNvPr>
          <p:cNvPicPr>
            <a:picLocks noChangeAspect="1"/>
          </p:cNvPicPr>
          <p:nvPr/>
        </p:nvPicPr>
        <p:blipFill>
          <a:blip r:embed="rId4"/>
          <a:stretch>
            <a:fillRect/>
          </a:stretch>
        </p:blipFill>
        <p:spPr>
          <a:xfrm>
            <a:off x="1182401" y="938914"/>
            <a:ext cx="2837706" cy="5345788"/>
          </a:xfrm>
          <a:prstGeom prst="rect">
            <a:avLst/>
          </a:prstGeom>
        </p:spPr>
      </p:pic>
    </p:spTree>
    <p:extLst>
      <p:ext uri="{BB962C8B-B14F-4D97-AF65-F5344CB8AC3E}">
        <p14:creationId xmlns:p14="http://schemas.microsoft.com/office/powerpoint/2010/main" val="1099971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A6228-7A45-F747-D792-B825B41365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A9496E-4BFF-814D-AE83-E3DA2CDDF82D}"/>
              </a:ext>
            </a:extLst>
          </p:cNvPr>
          <p:cNvSpPr>
            <a:spLocks noGrp="1"/>
          </p:cNvSpPr>
          <p:nvPr>
            <p:ph type="title"/>
          </p:nvPr>
        </p:nvSpPr>
        <p:spPr>
          <a:xfrm>
            <a:off x="78127" y="103534"/>
            <a:ext cx="9151636" cy="747237"/>
          </a:xfrm>
        </p:spPr>
        <p:txBody>
          <a:bodyPr>
            <a:noAutofit/>
          </a:bodyPr>
          <a:lstStyle/>
          <a:p>
            <a:r>
              <a:rPr lang="en-US" sz="3000" b="1" dirty="0">
                <a:solidFill>
                  <a:schemeClr val="accent2">
                    <a:lumMod val="50000"/>
                  </a:schemeClr>
                </a:solidFill>
                <a:latin typeface="Calisto MT" panose="02040603050505030304" pitchFamily="18" charset="0"/>
              </a:rPr>
              <a:t>12. Results</a:t>
            </a:r>
          </a:p>
        </p:txBody>
      </p:sp>
      <p:sp>
        <p:nvSpPr>
          <p:cNvPr id="3" name="Content Placeholder 2">
            <a:extLst>
              <a:ext uri="{FF2B5EF4-FFF2-40B4-BE49-F238E27FC236}">
                <a16:creationId xmlns:a16="http://schemas.microsoft.com/office/drawing/2014/main" id="{EFA24C8E-9509-3A61-2198-720251D155A9}"/>
              </a:ext>
            </a:extLst>
          </p:cNvPr>
          <p:cNvSpPr>
            <a:spLocks noGrp="1"/>
          </p:cNvSpPr>
          <p:nvPr>
            <p:ph idx="1"/>
          </p:nvPr>
        </p:nvSpPr>
        <p:spPr>
          <a:xfrm>
            <a:off x="178183" y="684702"/>
            <a:ext cx="9051580" cy="6173297"/>
          </a:xfrm>
        </p:spPr>
        <p:txBody>
          <a:bodyPr numCol="1">
            <a:normAutofit/>
          </a:bodyPr>
          <a:lstStyle/>
          <a:p>
            <a:pPr marL="0" indent="0" algn="just">
              <a:buNone/>
            </a:pPr>
            <a:r>
              <a:rPr lang="en-US" sz="1800" b="1" dirty="0">
                <a:latin typeface="Arial" panose="020B0604020202020204" pitchFamily="34" charset="0"/>
                <a:cs typeface="Arial" panose="020B0604020202020204" pitchFamily="34" charset="0"/>
              </a:rPr>
              <a:t>Farmers Interface</a:t>
            </a:r>
          </a:p>
          <a:p>
            <a:pPr marL="0" indent="0">
              <a:lnSpc>
                <a:spcPct val="100000"/>
              </a:lnSpc>
              <a:buNone/>
            </a:pPr>
            <a:endParaRPr lang="en-US" sz="1800" b="1" dirty="0">
              <a:cs typeface="Arial" panose="020B0604020202020204" pitchFamily="34" charset="0"/>
            </a:endParaRPr>
          </a:p>
        </p:txBody>
      </p:sp>
      <p:sp>
        <p:nvSpPr>
          <p:cNvPr id="7" name="Slide Number Placeholder 6">
            <a:extLst>
              <a:ext uri="{FF2B5EF4-FFF2-40B4-BE49-F238E27FC236}">
                <a16:creationId xmlns:a16="http://schemas.microsoft.com/office/drawing/2014/main" id="{6574924B-1FFA-FF87-B286-349A09D95364}"/>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39</a:t>
            </a:fld>
            <a:endParaRPr lang="en-US" sz="1400" b="1" dirty="0">
              <a:solidFill>
                <a:schemeClr val="tx1"/>
              </a:solidFill>
              <a:latin typeface="Calisto MT" panose="02040603050505030304" pitchFamily="18" charset="0"/>
            </a:endParaRPr>
          </a:p>
        </p:txBody>
      </p:sp>
      <p:sp>
        <p:nvSpPr>
          <p:cNvPr id="8" name="TextBox 7">
            <a:extLst>
              <a:ext uri="{FF2B5EF4-FFF2-40B4-BE49-F238E27FC236}">
                <a16:creationId xmlns:a16="http://schemas.microsoft.com/office/drawing/2014/main" id="{6518A2EE-3062-DA59-F14C-FBC803559E8D}"/>
              </a:ext>
            </a:extLst>
          </p:cNvPr>
          <p:cNvSpPr txBox="1"/>
          <p:nvPr/>
        </p:nvSpPr>
        <p:spPr>
          <a:xfrm>
            <a:off x="1389888" y="6401317"/>
            <a:ext cx="3081528" cy="369332"/>
          </a:xfrm>
          <a:prstGeom prst="rect">
            <a:avLst/>
          </a:prstGeom>
          <a:noFill/>
        </p:spPr>
        <p:txBody>
          <a:bodyPr wrap="square" rtlCol="0">
            <a:spAutoFit/>
          </a:bodyPr>
          <a:lstStyle/>
          <a:p>
            <a:r>
              <a:rPr lang="en-US" b="1" dirty="0"/>
              <a:t>Market Price Page</a:t>
            </a:r>
            <a:endParaRPr lang="en-IN" b="1" dirty="0"/>
          </a:p>
        </p:txBody>
      </p:sp>
      <p:sp>
        <p:nvSpPr>
          <p:cNvPr id="11" name="TextBox 10">
            <a:extLst>
              <a:ext uri="{FF2B5EF4-FFF2-40B4-BE49-F238E27FC236}">
                <a16:creationId xmlns:a16="http://schemas.microsoft.com/office/drawing/2014/main" id="{77A1FB62-7777-22E5-BBE6-5CA2003C1AE0}"/>
              </a:ext>
            </a:extLst>
          </p:cNvPr>
          <p:cNvSpPr txBox="1"/>
          <p:nvPr/>
        </p:nvSpPr>
        <p:spPr>
          <a:xfrm>
            <a:off x="5532598" y="6345655"/>
            <a:ext cx="2585466" cy="369332"/>
          </a:xfrm>
          <a:prstGeom prst="rect">
            <a:avLst/>
          </a:prstGeom>
          <a:noFill/>
        </p:spPr>
        <p:txBody>
          <a:bodyPr wrap="square" rtlCol="0">
            <a:spAutoFit/>
          </a:bodyPr>
          <a:lstStyle/>
          <a:p>
            <a:r>
              <a:rPr lang="en-US" b="1" dirty="0"/>
              <a:t>Stock Page</a:t>
            </a:r>
            <a:endParaRPr lang="en-IN" b="1" dirty="0"/>
          </a:p>
        </p:txBody>
      </p:sp>
      <p:pic>
        <p:nvPicPr>
          <p:cNvPr id="9" name="Picture 8">
            <a:extLst>
              <a:ext uri="{FF2B5EF4-FFF2-40B4-BE49-F238E27FC236}">
                <a16:creationId xmlns:a16="http://schemas.microsoft.com/office/drawing/2014/main" id="{782E00DD-30D8-322F-E9C5-DEA21FB1838E}"/>
              </a:ext>
            </a:extLst>
          </p:cNvPr>
          <p:cNvPicPr>
            <a:picLocks noChangeAspect="1"/>
          </p:cNvPicPr>
          <p:nvPr/>
        </p:nvPicPr>
        <p:blipFill>
          <a:blip r:embed="rId2"/>
          <a:stretch>
            <a:fillRect/>
          </a:stretch>
        </p:blipFill>
        <p:spPr>
          <a:xfrm>
            <a:off x="1230083" y="936677"/>
            <a:ext cx="2653166" cy="5528254"/>
          </a:xfrm>
          <a:prstGeom prst="rect">
            <a:avLst/>
          </a:prstGeom>
        </p:spPr>
      </p:pic>
      <p:pic>
        <p:nvPicPr>
          <p:cNvPr id="12" name="Picture 11">
            <a:extLst>
              <a:ext uri="{FF2B5EF4-FFF2-40B4-BE49-F238E27FC236}">
                <a16:creationId xmlns:a16="http://schemas.microsoft.com/office/drawing/2014/main" id="{7884B53B-B006-8AB4-3FC8-4DD1BDD8A821}"/>
              </a:ext>
            </a:extLst>
          </p:cNvPr>
          <p:cNvPicPr>
            <a:picLocks noChangeAspect="1"/>
          </p:cNvPicPr>
          <p:nvPr/>
        </p:nvPicPr>
        <p:blipFill>
          <a:blip r:embed="rId3"/>
          <a:stretch>
            <a:fillRect/>
          </a:stretch>
        </p:blipFill>
        <p:spPr>
          <a:xfrm>
            <a:off x="5239394" y="936677"/>
            <a:ext cx="2653166" cy="5464640"/>
          </a:xfrm>
          <a:prstGeom prst="rect">
            <a:avLst/>
          </a:prstGeom>
        </p:spPr>
      </p:pic>
    </p:spTree>
    <p:extLst>
      <p:ext uri="{BB962C8B-B14F-4D97-AF65-F5344CB8AC3E}">
        <p14:creationId xmlns:p14="http://schemas.microsoft.com/office/powerpoint/2010/main" val="3367149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8971-B764-E045-F92B-01E3322A0123}"/>
              </a:ext>
            </a:extLst>
          </p:cNvPr>
          <p:cNvSpPr>
            <a:spLocks noGrp="1"/>
          </p:cNvSpPr>
          <p:nvPr>
            <p:ph type="title"/>
          </p:nvPr>
        </p:nvSpPr>
        <p:spPr>
          <a:xfrm>
            <a:off x="184594" y="249081"/>
            <a:ext cx="7886700" cy="549273"/>
          </a:xfrm>
        </p:spPr>
        <p:txBody>
          <a:bodyPr>
            <a:normAutofit fontScale="90000"/>
          </a:bodyPr>
          <a:lstStyle/>
          <a:p>
            <a:r>
              <a:rPr lang="en-US" sz="4000" b="1" dirty="0">
                <a:solidFill>
                  <a:schemeClr val="accent2">
                    <a:lumMod val="50000"/>
                  </a:schemeClr>
                </a:solidFill>
                <a:latin typeface="Calisto MT" panose="02040603050505030304" pitchFamily="18" charset="0"/>
              </a:rPr>
              <a:t>3. Objectives of the Project</a:t>
            </a:r>
          </a:p>
        </p:txBody>
      </p:sp>
      <p:sp>
        <p:nvSpPr>
          <p:cNvPr id="6" name="Slide Number Placeholder 5">
            <a:extLst>
              <a:ext uri="{FF2B5EF4-FFF2-40B4-BE49-F238E27FC236}">
                <a16:creationId xmlns:a16="http://schemas.microsoft.com/office/drawing/2014/main" id="{971C3DE6-22F4-4655-E43D-E5183840B449}"/>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4</a:t>
            </a:fld>
            <a:endParaRPr lang="en-US" sz="1400" b="1" dirty="0">
              <a:solidFill>
                <a:schemeClr val="tx1"/>
              </a:solidFill>
              <a:latin typeface="Calisto MT" panose="02040603050505030304" pitchFamily="18" charset="0"/>
            </a:endParaRPr>
          </a:p>
        </p:txBody>
      </p:sp>
      <p:sp>
        <p:nvSpPr>
          <p:cNvPr id="8" name="Content Placeholder 7">
            <a:extLst>
              <a:ext uri="{FF2B5EF4-FFF2-40B4-BE49-F238E27FC236}">
                <a16:creationId xmlns:a16="http://schemas.microsoft.com/office/drawing/2014/main" id="{05F506DB-711D-4FB9-93DF-F7F83B616665}"/>
              </a:ext>
            </a:extLst>
          </p:cNvPr>
          <p:cNvSpPr>
            <a:spLocks noGrp="1"/>
          </p:cNvSpPr>
          <p:nvPr>
            <p:ph idx="1"/>
          </p:nvPr>
        </p:nvSpPr>
        <p:spPr>
          <a:xfrm>
            <a:off x="688258" y="1205420"/>
            <a:ext cx="7556772" cy="4886072"/>
          </a:xfrm>
        </p:spPr>
        <p:txBody>
          <a:bodyPr>
            <a:normAutofit/>
          </a:bodyPr>
          <a:lstStyle/>
          <a:p>
            <a:pPr marL="0" indent="0" algn="just" eaLnBrk="0" fontAlgn="base" hangingPunct="0">
              <a:lnSpc>
                <a:spcPct val="100000"/>
              </a:lnSpc>
              <a:spcBef>
                <a:spcPct val="0"/>
              </a:spcBef>
              <a:spcAft>
                <a:spcPct val="0"/>
              </a:spcAft>
              <a:buNone/>
            </a:pPr>
            <a:endParaRPr lang="en-US" altLang="en-US" sz="2000" dirty="0"/>
          </a:p>
          <a:p>
            <a:pPr lvl="0" algn="just" eaLnBrk="0" fontAlgn="base" hangingPunct="0">
              <a:lnSpc>
                <a:spcPct val="100000"/>
              </a:lnSpc>
              <a:spcBef>
                <a:spcPct val="0"/>
              </a:spcBef>
              <a:spcAft>
                <a:spcPct val="0"/>
              </a:spcAft>
            </a:pPr>
            <a:r>
              <a:rPr lang="en-US" altLang="en-US" sz="2000" dirty="0"/>
              <a:t>To enable farmer access to agricultural services, government schemes in offline mode also.</a:t>
            </a:r>
          </a:p>
          <a:p>
            <a:pPr lvl="0" algn="just" eaLnBrk="0" fontAlgn="base" hangingPunct="0">
              <a:lnSpc>
                <a:spcPct val="100000"/>
              </a:lnSpc>
              <a:spcBef>
                <a:spcPct val="0"/>
              </a:spcBef>
              <a:spcAft>
                <a:spcPct val="0"/>
              </a:spcAft>
            </a:pPr>
            <a:endParaRPr lang="en-US" altLang="en-US" sz="2000" dirty="0"/>
          </a:p>
          <a:p>
            <a:pPr lvl="0" algn="just" eaLnBrk="0" fontAlgn="base" hangingPunct="0">
              <a:lnSpc>
                <a:spcPct val="100000"/>
              </a:lnSpc>
              <a:spcBef>
                <a:spcPct val="0"/>
              </a:spcBef>
              <a:spcAft>
                <a:spcPct val="0"/>
              </a:spcAft>
            </a:pPr>
            <a:r>
              <a:rPr lang="en-US" altLang="en-US" sz="2000" dirty="0"/>
              <a:t>To Provide real-time inventory updates for seeds, fertilizers, and pesticides, market access.</a:t>
            </a:r>
          </a:p>
          <a:p>
            <a:pPr marL="0" lvl="0" indent="0" algn="just" eaLnBrk="0" fontAlgn="base" hangingPunct="0">
              <a:lnSpc>
                <a:spcPct val="100000"/>
              </a:lnSpc>
              <a:spcBef>
                <a:spcPct val="0"/>
              </a:spcBef>
              <a:spcAft>
                <a:spcPct val="0"/>
              </a:spcAft>
              <a:buNone/>
            </a:pPr>
            <a:endParaRPr lang="en-US" altLang="en-US" sz="2000" dirty="0"/>
          </a:p>
          <a:p>
            <a:pPr lvl="0" algn="just" eaLnBrk="0" fontAlgn="base" hangingPunct="0">
              <a:lnSpc>
                <a:spcPct val="100000"/>
              </a:lnSpc>
              <a:spcBef>
                <a:spcPct val="0"/>
              </a:spcBef>
              <a:spcAft>
                <a:spcPct val="0"/>
              </a:spcAft>
            </a:pPr>
            <a:r>
              <a:rPr lang="en-US" altLang="en-US" sz="2000" dirty="0">
                <a:cs typeface="Arial"/>
              </a:rPr>
              <a:t>To Develop a unified digital platform to act as an intermediary between RSKs and farmers</a:t>
            </a:r>
            <a:r>
              <a:rPr lang="en-US" altLang="en-US" sz="2400" dirty="0">
                <a:cs typeface="Arial"/>
              </a:rPr>
              <a:t>.</a:t>
            </a:r>
          </a:p>
          <a:p>
            <a:pPr marL="0" indent="0" algn="just">
              <a:lnSpc>
                <a:spcPct val="100000"/>
              </a:lnSpc>
              <a:buNone/>
            </a:pPr>
            <a:endParaRPr lang="en-US" sz="2400" b="1" dirty="0">
              <a:solidFill>
                <a:srgbClr val="C00000"/>
              </a:solidFill>
              <a:latin typeface="Calisto MT" panose="02040603050505030304" pitchFamily="18" charset="0"/>
            </a:endParaRPr>
          </a:p>
          <a:p>
            <a:pPr algn="just" eaLnBrk="0" fontAlgn="base" hangingPunct="0">
              <a:lnSpc>
                <a:spcPct val="100000"/>
              </a:lnSpc>
              <a:spcBef>
                <a:spcPct val="0"/>
              </a:spcBef>
              <a:spcAft>
                <a:spcPct val="0"/>
              </a:spcAft>
            </a:pPr>
            <a:endParaRPr lang="en-US" altLang="en-US" sz="2000" dirty="0">
              <a:cs typeface="Arial"/>
            </a:endParaRPr>
          </a:p>
          <a:p>
            <a:pPr marL="0" lvl="0" indent="0" algn="just" eaLnBrk="0" fontAlgn="base" hangingPunct="0">
              <a:lnSpc>
                <a:spcPct val="100000"/>
              </a:lnSpc>
              <a:spcBef>
                <a:spcPct val="0"/>
              </a:spcBef>
              <a:spcAft>
                <a:spcPct val="0"/>
              </a:spcAft>
              <a:buNone/>
            </a:pPr>
            <a:endParaRPr lang="en-US" altLang="en-US" dirty="0">
              <a:latin typeface="Arial" panose="020B0604020202020204" pitchFamily="34" charset="0"/>
            </a:endParaRPr>
          </a:p>
          <a:p>
            <a:endParaRPr lang="en-IN" dirty="0"/>
          </a:p>
        </p:txBody>
      </p:sp>
    </p:spTree>
    <p:extLst>
      <p:ext uri="{BB962C8B-B14F-4D97-AF65-F5344CB8AC3E}">
        <p14:creationId xmlns:p14="http://schemas.microsoft.com/office/powerpoint/2010/main" val="3500189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99973-91AD-D67D-06AC-5BF221F60A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31FFB-EDD1-0A93-F819-616649AEEA64}"/>
              </a:ext>
            </a:extLst>
          </p:cNvPr>
          <p:cNvSpPr>
            <a:spLocks noGrp="1"/>
          </p:cNvSpPr>
          <p:nvPr>
            <p:ph type="title"/>
          </p:nvPr>
        </p:nvSpPr>
        <p:spPr>
          <a:xfrm>
            <a:off x="78127" y="103534"/>
            <a:ext cx="9151636" cy="747237"/>
          </a:xfrm>
        </p:spPr>
        <p:txBody>
          <a:bodyPr>
            <a:noAutofit/>
          </a:bodyPr>
          <a:lstStyle/>
          <a:p>
            <a:r>
              <a:rPr lang="en-US" sz="3000" b="1" dirty="0">
                <a:solidFill>
                  <a:schemeClr val="accent2">
                    <a:lumMod val="50000"/>
                  </a:schemeClr>
                </a:solidFill>
                <a:latin typeface="Calisto MT" panose="02040603050505030304" pitchFamily="18" charset="0"/>
              </a:rPr>
              <a:t>12. Results</a:t>
            </a:r>
          </a:p>
        </p:txBody>
      </p:sp>
      <p:sp>
        <p:nvSpPr>
          <p:cNvPr id="3" name="Content Placeholder 2">
            <a:extLst>
              <a:ext uri="{FF2B5EF4-FFF2-40B4-BE49-F238E27FC236}">
                <a16:creationId xmlns:a16="http://schemas.microsoft.com/office/drawing/2014/main" id="{098778BE-B3C5-3B92-7540-3D20449BF2F7}"/>
              </a:ext>
            </a:extLst>
          </p:cNvPr>
          <p:cNvSpPr>
            <a:spLocks noGrp="1"/>
          </p:cNvSpPr>
          <p:nvPr>
            <p:ph idx="1"/>
          </p:nvPr>
        </p:nvSpPr>
        <p:spPr>
          <a:xfrm>
            <a:off x="156955" y="684702"/>
            <a:ext cx="8908917" cy="6173297"/>
          </a:xfrm>
        </p:spPr>
        <p:txBody>
          <a:bodyPr numCol="1">
            <a:normAutofit/>
          </a:bodyPr>
          <a:lstStyle/>
          <a:p>
            <a:pPr marL="0" indent="0" algn="just">
              <a:buNone/>
            </a:pPr>
            <a:r>
              <a:rPr lang="en-US" sz="1800" b="1" dirty="0">
                <a:latin typeface="Arial" panose="020B0604020202020204" pitchFamily="34" charset="0"/>
                <a:cs typeface="Arial" panose="020B0604020202020204" pitchFamily="34" charset="0"/>
              </a:rPr>
              <a:t>Farmers Interface</a:t>
            </a:r>
          </a:p>
          <a:p>
            <a:pPr marL="0" indent="0">
              <a:lnSpc>
                <a:spcPct val="100000"/>
              </a:lnSpc>
              <a:buNone/>
            </a:pPr>
            <a:endParaRPr lang="en-US" sz="1800" b="1" dirty="0">
              <a:cs typeface="Arial" panose="020B0604020202020204" pitchFamily="34" charset="0"/>
            </a:endParaRPr>
          </a:p>
        </p:txBody>
      </p:sp>
      <p:sp>
        <p:nvSpPr>
          <p:cNvPr id="7" name="Slide Number Placeholder 6">
            <a:extLst>
              <a:ext uri="{FF2B5EF4-FFF2-40B4-BE49-F238E27FC236}">
                <a16:creationId xmlns:a16="http://schemas.microsoft.com/office/drawing/2014/main" id="{4842B27B-9D0F-AC52-F358-959C7329976F}"/>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40</a:t>
            </a:fld>
            <a:endParaRPr lang="en-US" sz="1400" b="1" dirty="0">
              <a:solidFill>
                <a:schemeClr val="tx1"/>
              </a:solidFill>
              <a:latin typeface="Calisto MT" panose="02040603050505030304" pitchFamily="18" charset="0"/>
            </a:endParaRPr>
          </a:p>
        </p:txBody>
      </p:sp>
      <p:sp>
        <p:nvSpPr>
          <p:cNvPr id="10" name="TextBox 9">
            <a:extLst>
              <a:ext uri="{FF2B5EF4-FFF2-40B4-BE49-F238E27FC236}">
                <a16:creationId xmlns:a16="http://schemas.microsoft.com/office/drawing/2014/main" id="{2A172DCD-1DC3-0977-6D84-4C2EA76ABAFD}"/>
              </a:ext>
            </a:extLst>
          </p:cNvPr>
          <p:cNvSpPr txBox="1"/>
          <p:nvPr/>
        </p:nvSpPr>
        <p:spPr>
          <a:xfrm>
            <a:off x="1469601" y="6385134"/>
            <a:ext cx="2855511" cy="369332"/>
          </a:xfrm>
          <a:prstGeom prst="rect">
            <a:avLst/>
          </a:prstGeom>
          <a:noFill/>
        </p:spPr>
        <p:txBody>
          <a:bodyPr wrap="square" rtlCol="0">
            <a:spAutoFit/>
          </a:bodyPr>
          <a:lstStyle/>
          <a:p>
            <a:r>
              <a:rPr lang="en-US" b="1" dirty="0"/>
              <a:t>Schema page</a:t>
            </a:r>
            <a:endParaRPr lang="en-IN" b="1" dirty="0"/>
          </a:p>
        </p:txBody>
      </p:sp>
      <p:sp>
        <p:nvSpPr>
          <p:cNvPr id="12" name="TextBox 11">
            <a:extLst>
              <a:ext uri="{FF2B5EF4-FFF2-40B4-BE49-F238E27FC236}">
                <a16:creationId xmlns:a16="http://schemas.microsoft.com/office/drawing/2014/main" id="{C85EA08E-D6BF-60F7-A383-DFB30FE27D92}"/>
              </a:ext>
            </a:extLst>
          </p:cNvPr>
          <p:cNvSpPr txBox="1"/>
          <p:nvPr/>
        </p:nvSpPr>
        <p:spPr>
          <a:xfrm>
            <a:off x="5089173" y="6366766"/>
            <a:ext cx="2953512" cy="369332"/>
          </a:xfrm>
          <a:prstGeom prst="rect">
            <a:avLst/>
          </a:prstGeom>
          <a:noFill/>
        </p:spPr>
        <p:txBody>
          <a:bodyPr wrap="square" rtlCol="0">
            <a:spAutoFit/>
          </a:bodyPr>
          <a:lstStyle/>
          <a:p>
            <a:r>
              <a:rPr lang="en-US" b="1" dirty="0"/>
              <a:t>Request Page</a:t>
            </a:r>
            <a:endParaRPr lang="en-IN" b="1" dirty="0"/>
          </a:p>
        </p:txBody>
      </p:sp>
      <p:pic>
        <p:nvPicPr>
          <p:cNvPr id="5" name="Picture 4">
            <a:extLst>
              <a:ext uri="{FF2B5EF4-FFF2-40B4-BE49-F238E27FC236}">
                <a16:creationId xmlns:a16="http://schemas.microsoft.com/office/drawing/2014/main" id="{422722E8-F72B-2A20-FCE8-B96B9A9D4738}"/>
              </a:ext>
            </a:extLst>
          </p:cNvPr>
          <p:cNvPicPr>
            <a:picLocks noChangeAspect="1"/>
          </p:cNvPicPr>
          <p:nvPr/>
        </p:nvPicPr>
        <p:blipFill>
          <a:blip r:embed="rId2"/>
          <a:stretch>
            <a:fillRect/>
          </a:stretch>
        </p:blipFill>
        <p:spPr>
          <a:xfrm>
            <a:off x="893507" y="966023"/>
            <a:ext cx="2655305" cy="5466591"/>
          </a:xfrm>
          <a:prstGeom prst="rect">
            <a:avLst/>
          </a:prstGeom>
        </p:spPr>
      </p:pic>
      <p:pic>
        <p:nvPicPr>
          <p:cNvPr id="11" name="Picture 10">
            <a:extLst>
              <a:ext uri="{FF2B5EF4-FFF2-40B4-BE49-F238E27FC236}">
                <a16:creationId xmlns:a16="http://schemas.microsoft.com/office/drawing/2014/main" id="{AE4BCD09-5EE7-E258-696A-A9FAC45B94D0}"/>
              </a:ext>
            </a:extLst>
          </p:cNvPr>
          <p:cNvPicPr>
            <a:picLocks noChangeAspect="1"/>
          </p:cNvPicPr>
          <p:nvPr/>
        </p:nvPicPr>
        <p:blipFill>
          <a:blip r:embed="rId3"/>
          <a:stretch>
            <a:fillRect/>
          </a:stretch>
        </p:blipFill>
        <p:spPr>
          <a:xfrm>
            <a:off x="4761832" y="966023"/>
            <a:ext cx="2627358" cy="5419110"/>
          </a:xfrm>
          <a:prstGeom prst="rect">
            <a:avLst/>
          </a:prstGeom>
        </p:spPr>
      </p:pic>
    </p:spTree>
    <p:extLst>
      <p:ext uri="{BB962C8B-B14F-4D97-AF65-F5344CB8AC3E}">
        <p14:creationId xmlns:p14="http://schemas.microsoft.com/office/powerpoint/2010/main" val="2131707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314E-39D4-4F3D-8DFD-95EEE26B9B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ED264-8FEB-9708-84B2-FC4EB1DB5EE8}"/>
              </a:ext>
            </a:extLst>
          </p:cNvPr>
          <p:cNvSpPr>
            <a:spLocks noGrp="1"/>
          </p:cNvSpPr>
          <p:nvPr>
            <p:ph type="title"/>
          </p:nvPr>
        </p:nvSpPr>
        <p:spPr>
          <a:xfrm>
            <a:off x="78127" y="103534"/>
            <a:ext cx="9151636" cy="747237"/>
          </a:xfrm>
        </p:spPr>
        <p:txBody>
          <a:bodyPr>
            <a:noAutofit/>
          </a:bodyPr>
          <a:lstStyle/>
          <a:p>
            <a:r>
              <a:rPr lang="en-US" sz="3000" b="1" dirty="0">
                <a:solidFill>
                  <a:schemeClr val="accent2">
                    <a:lumMod val="50000"/>
                  </a:schemeClr>
                </a:solidFill>
                <a:latin typeface="Calisto MT" panose="02040603050505030304" pitchFamily="18" charset="0"/>
              </a:rPr>
              <a:t>12. Results</a:t>
            </a:r>
          </a:p>
        </p:txBody>
      </p:sp>
      <p:sp>
        <p:nvSpPr>
          <p:cNvPr id="7" name="Slide Number Placeholder 6">
            <a:extLst>
              <a:ext uri="{FF2B5EF4-FFF2-40B4-BE49-F238E27FC236}">
                <a16:creationId xmlns:a16="http://schemas.microsoft.com/office/drawing/2014/main" id="{7D294B6F-6271-A6A0-7714-F434EEB1DB7A}"/>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41</a:t>
            </a:fld>
            <a:endParaRPr lang="en-US" sz="1400" b="1" dirty="0">
              <a:solidFill>
                <a:schemeClr val="tx1"/>
              </a:solidFill>
              <a:latin typeface="Calisto MT" panose="02040603050505030304" pitchFamily="18" charset="0"/>
            </a:endParaRPr>
          </a:p>
        </p:txBody>
      </p:sp>
      <p:pic>
        <p:nvPicPr>
          <p:cNvPr id="4" name="Picture 3">
            <a:extLst>
              <a:ext uri="{FF2B5EF4-FFF2-40B4-BE49-F238E27FC236}">
                <a16:creationId xmlns:a16="http://schemas.microsoft.com/office/drawing/2014/main" id="{D164CC0E-2367-6979-548D-8FB3555EB0FE}"/>
              </a:ext>
            </a:extLst>
          </p:cNvPr>
          <p:cNvPicPr>
            <a:picLocks noChangeAspect="1"/>
          </p:cNvPicPr>
          <p:nvPr/>
        </p:nvPicPr>
        <p:blipFill>
          <a:blip r:embed="rId2"/>
          <a:stretch>
            <a:fillRect/>
          </a:stretch>
        </p:blipFill>
        <p:spPr>
          <a:xfrm>
            <a:off x="1078288" y="1076042"/>
            <a:ext cx="2620811" cy="5678424"/>
          </a:xfrm>
          <a:prstGeom prst="rect">
            <a:avLst/>
          </a:prstGeom>
        </p:spPr>
      </p:pic>
      <p:pic>
        <p:nvPicPr>
          <p:cNvPr id="5" name="Picture 4">
            <a:extLst>
              <a:ext uri="{FF2B5EF4-FFF2-40B4-BE49-F238E27FC236}">
                <a16:creationId xmlns:a16="http://schemas.microsoft.com/office/drawing/2014/main" id="{D20A1108-1357-BEBC-2171-1C490CDA9303}"/>
              </a:ext>
            </a:extLst>
          </p:cNvPr>
          <p:cNvPicPr>
            <a:picLocks noChangeAspect="1"/>
          </p:cNvPicPr>
          <p:nvPr/>
        </p:nvPicPr>
        <p:blipFill>
          <a:blip r:embed="rId3"/>
          <a:stretch>
            <a:fillRect/>
          </a:stretch>
        </p:blipFill>
        <p:spPr>
          <a:xfrm>
            <a:off x="4979260" y="1076042"/>
            <a:ext cx="2620811" cy="5678424"/>
          </a:xfrm>
          <a:prstGeom prst="rect">
            <a:avLst/>
          </a:prstGeom>
        </p:spPr>
      </p:pic>
      <p:sp>
        <p:nvSpPr>
          <p:cNvPr id="6" name="TextBox 5">
            <a:extLst>
              <a:ext uri="{FF2B5EF4-FFF2-40B4-BE49-F238E27FC236}">
                <a16:creationId xmlns:a16="http://schemas.microsoft.com/office/drawing/2014/main" id="{6B44D381-9469-2367-90FE-2326A5CA0B63}"/>
              </a:ext>
            </a:extLst>
          </p:cNvPr>
          <p:cNvSpPr txBox="1"/>
          <p:nvPr/>
        </p:nvSpPr>
        <p:spPr>
          <a:xfrm>
            <a:off x="78127" y="594075"/>
            <a:ext cx="4750660" cy="369332"/>
          </a:xfrm>
          <a:prstGeom prst="rect">
            <a:avLst/>
          </a:prstGeom>
          <a:noFill/>
        </p:spPr>
        <p:txBody>
          <a:bodyPr wrap="square" rtlCol="0">
            <a:spAutoFit/>
          </a:bodyPr>
          <a:lstStyle/>
          <a:p>
            <a:r>
              <a:rPr lang="en-IN" b="1" dirty="0"/>
              <a:t>Telugu–English Language Support</a:t>
            </a:r>
          </a:p>
        </p:txBody>
      </p:sp>
    </p:spTree>
    <p:extLst>
      <p:ext uri="{BB962C8B-B14F-4D97-AF65-F5344CB8AC3E}">
        <p14:creationId xmlns:p14="http://schemas.microsoft.com/office/powerpoint/2010/main" val="2114930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8971-B764-E045-F92B-01E3322A0123}"/>
              </a:ext>
            </a:extLst>
          </p:cNvPr>
          <p:cNvSpPr>
            <a:spLocks noGrp="1"/>
          </p:cNvSpPr>
          <p:nvPr>
            <p:ph type="title"/>
          </p:nvPr>
        </p:nvSpPr>
        <p:spPr>
          <a:xfrm>
            <a:off x="173895" y="-12158"/>
            <a:ext cx="8738648" cy="747237"/>
          </a:xfrm>
        </p:spPr>
        <p:txBody>
          <a:bodyPr>
            <a:noAutofit/>
          </a:bodyPr>
          <a:lstStyle/>
          <a:p>
            <a:r>
              <a:rPr lang="en-US" sz="3000" b="1" dirty="0">
                <a:solidFill>
                  <a:schemeClr val="accent2">
                    <a:lumMod val="50000"/>
                  </a:schemeClr>
                </a:solidFill>
                <a:latin typeface="Calisto MT" panose="02040603050505030304" pitchFamily="18" charset="0"/>
              </a:rPr>
              <a:t>13. Outcome of the Project </a:t>
            </a:r>
          </a:p>
        </p:txBody>
      </p:sp>
      <p:sp>
        <p:nvSpPr>
          <p:cNvPr id="3" name="Content Placeholder 2">
            <a:extLst>
              <a:ext uri="{FF2B5EF4-FFF2-40B4-BE49-F238E27FC236}">
                <a16:creationId xmlns:a16="http://schemas.microsoft.com/office/drawing/2014/main" id="{E5D502BE-F636-7D1D-85F0-BAFFD3E05E1C}"/>
              </a:ext>
            </a:extLst>
          </p:cNvPr>
          <p:cNvSpPr>
            <a:spLocks noGrp="1"/>
          </p:cNvSpPr>
          <p:nvPr>
            <p:ph idx="1"/>
          </p:nvPr>
        </p:nvSpPr>
        <p:spPr>
          <a:xfrm>
            <a:off x="202676" y="975422"/>
            <a:ext cx="8440487" cy="5563492"/>
          </a:xfrm>
        </p:spPr>
        <p:txBody>
          <a:bodyPr numCol="1">
            <a:normAutofit/>
          </a:bodyPr>
          <a:lstStyle/>
          <a:p>
            <a:pPr marL="342900" indent="-342900" algn="ctr">
              <a:lnSpc>
                <a:spcPct val="100000"/>
              </a:lnSpc>
              <a:buFont typeface="+mj-lt"/>
              <a:buAutoNum type="arabicPeriod"/>
            </a:pPr>
            <a:endParaRPr lang="en-US" sz="1800" dirty="0">
              <a:latin typeface="Calisto MT" panose="02040603050505030304" pitchFamily="18" charset="0"/>
            </a:endParaRPr>
          </a:p>
          <a:p>
            <a:pPr marL="342900" indent="-342900" algn="ctr">
              <a:lnSpc>
                <a:spcPct val="100000"/>
              </a:lnSpc>
              <a:buFont typeface="+mj-lt"/>
              <a:buAutoNum type="arabicPeriod"/>
            </a:pPr>
            <a:endParaRPr lang="en-US" sz="1800" dirty="0">
              <a:latin typeface="Calisto MT" panose="02040603050505030304" pitchFamily="18" charset="0"/>
            </a:endParaRPr>
          </a:p>
          <a:p>
            <a:pPr marL="342900" indent="-342900" algn="ctr">
              <a:lnSpc>
                <a:spcPct val="100000"/>
              </a:lnSpc>
              <a:buFont typeface="+mj-lt"/>
              <a:buAutoNum type="arabicPeriod"/>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342900" indent="-342900" algn="ctr">
              <a:lnSpc>
                <a:spcPct val="100000"/>
              </a:lnSpc>
              <a:buFont typeface="+mj-lt"/>
              <a:buAutoNum type="arabicPeriod"/>
            </a:pPr>
            <a:endParaRPr lang="en-US" sz="1800" dirty="0">
              <a:latin typeface="Calisto MT" panose="02040603050505030304" pitchFamily="18" charset="0"/>
            </a:endParaRPr>
          </a:p>
          <a:p>
            <a:pPr marL="457200" indent="-457200">
              <a:lnSpc>
                <a:spcPct val="100000"/>
              </a:lnSpc>
              <a:buFont typeface="+mj-lt"/>
              <a:buAutoNum type="arabicPeriod"/>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14F45621-8939-04E9-03B4-11AF180D5862}"/>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42</a:t>
            </a:fld>
            <a:endParaRPr lang="en-US" sz="1400" b="1" dirty="0">
              <a:solidFill>
                <a:schemeClr val="tx1"/>
              </a:solidFill>
              <a:latin typeface="Calisto MT" panose="02040603050505030304" pitchFamily="18" charset="0"/>
            </a:endParaRPr>
          </a:p>
        </p:txBody>
      </p:sp>
      <p:sp>
        <p:nvSpPr>
          <p:cNvPr id="6" name="Rectangle 2">
            <a:extLst>
              <a:ext uri="{FF2B5EF4-FFF2-40B4-BE49-F238E27FC236}">
                <a16:creationId xmlns:a16="http://schemas.microsoft.com/office/drawing/2014/main" id="{BC67B29F-950A-5AE2-AA28-F350108A767C}"/>
              </a:ext>
            </a:extLst>
          </p:cNvPr>
          <p:cNvSpPr>
            <a:spLocks noChangeArrowheads="1"/>
          </p:cNvSpPr>
          <p:nvPr/>
        </p:nvSpPr>
        <p:spPr bwMode="auto">
          <a:xfrm>
            <a:off x="67985" y="629603"/>
            <a:ext cx="8709867"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defTabSz="914400" eaLnBrk="0" fontAlgn="base" hangingPunct="0">
              <a:spcBef>
                <a:spcPct val="0"/>
              </a:spcBef>
              <a:spcAft>
                <a:spcPct val="0"/>
              </a:spcAft>
              <a:buFont typeface="Arial" panose="020B0604020202020204" pitchFamily="34" charset="0"/>
              <a:buChar char="•"/>
            </a:pPr>
            <a:r>
              <a:rPr lang="en-US" sz="2000" dirty="0"/>
              <a:t>A </a:t>
            </a:r>
            <a:r>
              <a:rPr lang="en-IN" sz="2000" dirty="0"/>
              <a:t>fully functional</a:t>
            </a:r>
            <a:r>
              <a:rPr lang="en-US" sz="2000" dirty="0"/>
              <a:t> system has been developed and deployed as a mobile application, ensuring easy access for users on their devices.</a:t>
            </a:r>
          </a:p>
          <a:p>
            <a:pPr marL="342900" lvl="0" indent="-342900" algn="just" defTabSz="914400" eaLnBrk="0" fontAlgn="base" hangingPunct="0">
              <a:spcBef>
                <a:spcPct val="0"/>
              </a:spcBef>
              <a:spcAft>
                <a:spcPct val="0"/>
              </a:spcAft>
              <a:buFont typeface="Arial" panose="020B0604020202020204" pitchFamily="34" charset="0"/>
              <a:buChar char="•"/>
            </a:pPr>
            <a:r>
              <a:rPr kumimoji="0" lang="en-US" altLang="en-US" sz="2000" b="1" i="0" u="none" strike="noStrike" cap="none" normalizeH="0" baseline="0" dirty="0">
                <a:ln>
                  <a:noFill/>
                </a:ln>
                <a:solidFill>
                  <a:schemeClr val="tx1"/>
                </a:solidFill>
                <a:effectLst/>
              </a:rPr>
              <a:t>Centralized data management</a:t>
            </a:r>
            <a:r>
              <a:rPr kumimoji="0" lang="en-US" altLang="en-US" sz="2000" b="0" i="0" u="none" strike="noStrike" cap="none" normalizeH="0" baseline="0" dirty="0">
                <a:ln>
                  <a:noFill/>
                </a:ln>
                <a:solidFill>
                  <a:schemeClr val="tx1"/>
                </a:solidFill>
                <a:effectLst/>
              </a:rPr>
              <a:t> allowing staff (RSK or admin users) to update and monitor stock levels (seeds, fertilizers, pesticides) in real time and sales monitoring.</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rPr>
              <a:t>Streamlined user interactions</a:t>
            </a:r>
            <a:r>
              <a:rPr kumimoji="0" lang="en-US" altLang="en-US" sz="2000" b="0" i="0" u="none" strike="noStrike" cap="none" normalizeH="0" baseline="0" dirty="0">
                <a:ln>
                  <a:noFill/>
                </a:ln>
                <a:solidFill>
                  <a:schemeClr val="tx1"/>
                </a:solidFill>
                <a:effectLst/>
              </a:rPr>
              <a:t> with an intuitive interface for farmers, reducing manual visits and delays in getting agricultural input information.</a:t>
            </a:r>
          </a:p>
          <a:p>
            <a:pPr marL="342900" lvl="0" indent="-342900" algn="just" defTabSz="914400" eaLnBrk="0" fontAlgn="base" hangingPunct="0">
              <a:spcBef>
                <a:spcPct val="0"/>
              </a:spcBef>
              <a:spcAft>
                <a:spcPct val="0"/>
              </a:spcAft>
              <a:buFont typeface="Arial" panose="020B0604020202020204" pitchFamily="34" charset="0"/>
              <a:buChar char="•"/>
            </a:pPr>
            <a:r>
              <a:rPr lang="en-IN" sz="2000" b="1" dirty="0"/>
              <a:t>Offline Access for Farmers: </a:t>
            </a:r>
            <a:r>
              <a:rPr lang="en-IN" sz="2000" dirty="0"/>
              <a:t>F</a:t>
            </a:r>
            <a:r>
              <a:rPr lang="en-US" sz="2000" dirty="0"/>
              <a:t>armers can open and use the app even without an internet connection. Previously loaded data such as crop advisories, government scheme details, or stock availability  is stored locally on their device.</a:t>
            </a:r>
            <a:endParaRPr kumimoji="0" lang="en-US" altLang="en-US" sz="2000" i="0" u="none" strike="noStrike" cap="none" normalizeH="0" baseline="0" dirty="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rPr>
              <a:t>Faster decision-making</a:t>
            </a:r>
            <a:r>
              <a:rPr kumimoji="0" lang="en-US" altLang="en-US" sz="2000" b="0" i="0" u="none" strike="noStrike" cap="none" normalizeH="0" baseline="0" dirty="0">
                <a:ln>
                  <a:noFill/>
                </a:ln>
                <a:solidFill>
                  <a:schemeClr val="tx1"/>
                </a:solidFill>
                <a:effectLst/>
              </a:rPr>
              <a:t> for administrators using real-time analytics and reports on stock availability</a:t>
            </a:r>
            <a:r>
              <a:rPr lang="en-US" altLang="en-US" sz="2000" dirty="0"/>
              <a:t> ,</a:t>
            </a:r>
            <a:r>
              <a:rPr kumimoji="0" lang="en-US" altLang="en-US" sz="2000" b="0" i="0" u="none" strike="noStrike" cap="none" normalizeH="0" baseline="0" dirty="0">
                <a:ln>
                  <a:noFill/>
                </a:ln>
                <a:solidFill>
                  <a:schemeClr val="tx1"/>
                </a:solidFill>
                <a:effectLst/>
              </a:rPr>
              <a:t>Sales  and scheme utilization.</a:t>
            </a:r>
          </a:p>
          <a:p>
            <a:pPr marL="342900" lvl="0" indent="-342900" algn="just" defTabSz="914400" eaLnBrk="0" fontAlgn="base" hangingPunct="0">
              <a:spcBef>
                <a:spcPct val="0"/>
              </a:spcBef>
              <a:spcAft>
                <a:spcPct val="0"/>
              </a:spcAft>
              <a:buFont typeface="Arial" panose="020B0604020202020204" pitchFamily="34" charset="0"/>
              <a:buChar char="•"/>
            </a:pPr>
            <a:r>
              <a:rPr lang="en-US" sz="2000" b="1" dirty="0"/>
              <a:t>Market Access</a:t>
            </a:r>
            <a:r>
              <a:rPr lang="en-US" sz="2000" dirty="0"/>
              <a:t>: Farmers can easily access up-to-date market prices of  agricultural products every day, helping them make informed selling decisions</a:t>
            </a:r>
          </a:p>
          <a:p>
            <a:pPr marL="342900" indent="-342900" algn="just">
              <a:buFont typeface="Arial" panose="020B0604020202020204" pitchFamily="34" charset="0"/>
              <a:buChar char="•"/>
            </a:pPr>
            <a:r>
              <a:rPr lang="en-US" sz="2000" b="1" dirty="0"/>
              <a:t>End-to-end Digitalization:</a:t>
            </a:r>
            <a:r>
              <a:rPr lang="en-US" sz="2000" dirty="0"/>
              <a:t> Successfully transformed manual processes into a fully digital workflow, covering stock management, farmer requests, and reporting.</a:t>
            </a:r>
          </a:p>
          <a:p>
            <a:pPr lvl="0" defTabSz="914400" eaLnBrk="0" fontAlgn="base" hangingPunct="0">
              <a:spcBef>
                <a:spcPct val="0"/>
              </a:spcBef>
              <a:spcAft>
                <a:spcPct val="0"/>
              </a:spcAft>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1088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48927-9FE2-79D2-4481-B07BB28AD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95B40-A4A3-DCE8-9DAB-C31CF0E25FF2}"/>
              </a:ext>
            </a:extLst>
          </p:cNvPr>
          <p:cNvSpPr>
            <a:spLocks noGrp="1"/>
          </p:cNvSpPr>
          <p:nvPr>
            <p:ph type="title"/>
          </p:nvPr>
        </p:nvSpPr>
        <p:spPr>
          <a:xfrm>
            <a:off x="173895" y="-12158"/>
            <a:ext cx="8738648" cy="747237"/>
          </a:xfrm>
        </p:spPr>
        <p:txBody>
          <a:bodyPr>
            <a:noAutofit/>
          </a:bodyPr>
          <a:lstStyle/>
          <a:p>
            <a:r>
              <a:rPr lang="en-US" sz="3000" b="1" dirty="0">
                <a:solidFill>
                  <a:schemeClr val="accent2">
                    <a:lumMod val="50000"/>
                  </a:schemeClr>
                </a:solidFill>
                <a:latin typeface="Calisto MT" panose="02040603050505030304" pitchFamily="18" charset="0"/>
              </a:rPr>
              <a:t>14. Comparison</a:t>
            </a:r>
          </a:p>
        </p:txBody>
      </p:sp>
      <p:sp>
        <p:nvSpPr>
          <p:cNvPr id="3" name="Content Placeholder 2">
            <a:extLst>
              <a:ext uri="{FF2B5EF4-FFF2-40B4-BE49-F238E27FC236}">
                <a16:creationId xmlns:a16="http://schemas.microsoft.com/office/drawing/2014/main" id="{6E87EB36-3087-8468-4C8F-7C084DAB29CC}"/>
              </a:ext>
            </a:extLst>
          </p:cNvPr>
          <p:cNvSpPr>
            <a:spLocks noGrp="1"/>
          </p:cNvSpPr>
          <p:nvPr>
            <p:ph idx="1"/>
          </p:nvPr>
        </p:nvSpPr>
        <p:spPr>
          <a:xfrm>
            <a:off x="202676" y="975422"/>
            <a:ext cx="8440487" cy="5563492"/>
          </a:xfrm>
        </p:spPr>
        <p:txBody>
          <a:bodyPr numCol="1">
            <a:normAutofit/>
          </a:bodyPr>
          <a:lstStyle/>
          <a:p>
            <a:pPr marL="342900" indent="-342900" algn="ctr">
              <a:lnSpc>
                <a:spcPct val="100000"/>
              </a:lnSpc>
              <a:buFont typeface="+mj-lt"/>
              <a:buAutoNum type="arabicPeriod"/>
            </a:pPr>
            <a:endParaRPr lang="en-US" sz="1800" dirty="0">
              <a:latin typeface="Calisto MT" panose="02040603050505030304" pitchFamily="18" charset="0"/>
            </a:endParaRPr>
          </a:p>
          <a:p>
            <a:pPr marL="342900" indent="-342900" algn="ctr">
              <a:lnSpc>
                <a:spcPct val="100000"/>
              </a:lnSpc>
              <a:buFont typeface="+mj-lt"/>
              <a:buAutoNum type="arabicPeriod"/>
            </a:pPr>
            <a:endParaRPr lang="en-US" sz="1800" dirty="0">
              <a:latin typeface="Calisto MT" panose="02040603050505030304" pitchFamily="18" charset="0"/>
            </a:endParaRPr>
          </a:p>
          <a:p>
            <a:pPr marL="342900" indent="-342900" algn="ctr">
              <a:lnSpc>
                <a:spcPct val="100000"/>
              </a:lnSpc>
              <a:buFont typeface="+mj-lt"/>
              <a:buAutoNum type="arabicPeriod"/>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342900" indent="-342900" algn="ctr">
              <a:lnSpc>
                <a:spcPct val="100000"/>
              </a:lnSpc>
              <a:buFont typeface="+mj-lt"/>
              <a:buAutoNum type="arabicPeriod"/>
            </a:pPr>
            <a:endParaRPr lang="en-US" sz="1800" dirty="0">
              <a:latin typeface="Calisto MT" panose="02040603050505030304" pitchFamily="18" charset="0"/>
            </a:endParaRPr>
          </a:p>
          <a:p>
            <a:pPr marL="457200" indent="-457200">
              <a:lnSpc>
                <a:spcPct val="100000"/>
              </a:lnSpc>
              <a:buFont typeface="+mj-lt"/>
              <a:buAutoNum type="arabicPeriod"/>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DAACAA88-5857-B324-F5E8-4D7D13B1C417}"/>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43</a:t>
            </a:fld>
            <a:endParaRPr lang="en-US" sz="1400" b="1" dirty="0">
              <a:solidFill>
                <a:schemeClr val="tx1"/>
              </a:solidFill>
              <a:latin typeface="Calisto MT" panose="02040603050505030304" pitchFamily="18" charset="0"/>
            </a:endParaRPr>
          </a:p>
        </p:txBody>
      </p:sp>
      <p:pic>
        <p:nvPicPr>
          <p:cNvPr id="5" name="Picture 4">
            <a:extLst>
              <a:ext uri="{FF2B5EF4-FFF2-40B4-BE49-F238E27FC236}">
                <a16:creationId xmlns:a16="http://schemas.microsoft.com/office/drawing/2014/main" id="{D6F94B7B-9834-A63D-DC77-5D3D157E86F3}"/>
              </a:ext>
            </a:extLst>
          </p:cNvPr>
          <p:cNvPicPr>
            <a:picLocks noChangeAspect="1"/>
          </p:cNvPicPr>
          <p:nvPr/>
        </p:nvPicPr>
        <p:blipFill>
          <a:blip r:embed="rId2">
            <a:extLst>
              <a:ext uri="{28A0092B-C50C-407E-A947-70E740481C1C}">
                <a14:useLocalDpi xmlns:a14="http://schemas.microsoft.com/office/drawing/2010/main" val="0"/>
              </a:ext>
            </a:extLst>
          </a:blip>
          <a:srcRect l="29700" t="19599" r="29375" b="19422"/>
          <a:stretch>
            <a:fillRect/>
          </a:stretch>
        </p:blipFill>
        <p:spPr>
          <a:xfrm>
            <a:off x="1097281" y="735079"/>
            <a:ext cx="6875562" cy="5762536"/>
          </a:xfrm>
          <a:prstGeom prst="rect">
            <a:avLst/>
          </a:prstGeom>
        </p:spPr>
      </p:pic>
    </p:spTree>
    <p:extLst>
      <p:ext uri="{BB962C8B-B14F-4D97-AF65-F5344CB8AC3E}">
        <p14:creationId xmlns:p14="http://schemas.microsoft.com/office/powerpoint/2010/main" val="974861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0542D4-23E8-43E0-BA8E-C972DA1A005D}" type="slidenum">
              <a:rPr lang="en-US" smtClean="0"/>
              <a:pPr/>
              <a:t>44</a:t>
            </a:fld>
            <a:endParaRPr lang="en-US"/>
          </a:p>
        </p:txBody>
      </p:sp>
      <p:sp>
        <p:nvSpPr>
          <p:cNvPr id="5" name="Title 1">
            <a:extLst>
              <a:ext uri="{FF2B5EF4-FFF2-40B4-BE49-F238E27FC236}">
                <a16:creationId xmlns:a16="http://schemas.microsoft.com/office/drawing/2014/main" id="{5B738971-B764-E045-F92B-01E3322A0123}"/>
              </a:ext>
            </a:extLst>
          </p:cNvPr>
          <p:cNvSpPr txBox="1">
            <a:spLocks/>
          </p:cNvSpPr>
          <p:nvPr/>
        </p:nvSpPr>
        <p:spPr>
          <a:xfrm>
            <a:off x="202676" y="228184"/>
            <a:ext cx="8738648" cy="747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2">
                    <a:lumMod val="50000"/>
                  </a:schemeClr>
                </a:solidFill>
                <a:latin typeface="Calisto MT" panose="02040603050505030304" pitchFamily="18" charset="0"/>
              </a:rPr>
              <a:t>15. Client with Photograph </a:t>
            </a:r>
          </a:p>
        </p:txBody>
      </p:sp>
      <p:pic>
        <p:nvPicPr>
          <p:cNvPr id="2" name="Content Placeholder 1">
            <a:extLst>
              <a:ext uri="{FF2B5EF4-FFF2-40B4-BE49-F238E27FC236}">
                <a16:creationId xmlns:a16="http://schemas.microsoft.com/office/drawing/2014/main" id="{0DBDB528-3B7C-D8CF-C8DF-2AE37276BFA0}"/>
              </a:ext>
            </a:extLst>
          </p:cNvPr>
          <p:cNvPicPr>
            <a:picLocks noGrp="1" noChangeAspect="1"/>
          </p:cNvPicPr>
          <p:nvPr>
            <p:ph idx="1"/>
          </p:nvPr>
        </p:nvPicPr>
        <p:blipFill>
          <a:blip r:embed="rId2"/>
          <a:stretch>
            <a:fillRect/>
          </a:stretch>
        </p:blipFill>
        <p:spPr>
          <a:xfrm>
            <a:off x="3903141" y="1252728"/>
            <a:ext cx="5109617" cy="4663856"/>
          </a:xfrm>
          <a:prstGeom prst="rect">
            <a:avLst/>
          </a:prstGeom>
        </p:spPr>
      </p:pic>
      <p:sp>
        <p:nvSpPr>
          <p:cNvPr id="7" name="TextBox 6">
            <a:extLst>
              <a:ext uri="{FF2B5EF4-FFF2-40B4-BE49-F238E27FC236}">
                <a16:creationId xmlns:a16="http://schemas.microsoft.com/office/drawing/2014/main" id="{01A4B80B-E30C-4A68-EBEA-9908AAFB6CD6}"/>
              </a:ext>
            </a:extLst>
          </p:cNvPr>
          <p:cNvSpPr txBox="1"/>
          <p:nvPr/>
        </p:nvSpPr>
        <p:spPr>
          <a:xfrm>
            <a:off x="202676" y="1822996"/>
            <a:ext cx="3601228"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Name</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dirty="0" err="1">
                <a:latin typeface="Arial" panose="020B0604020202020204" pitchFamily="34" charset="0"/>
              </a:rPr>
              <a:t>Mrs.V.</a:t>
            </a:r>
            <a:r>
              <a:rPr kumimoji="0" lang="en-US" altLang="en-US" sz="1800" b="0" i="0" u="none" strike="noStrike" cap="none" normalizeH="0" baseline="0" dirty="0" err="1">
                <a:ln>
                  <a:noFill/>
                </a:ln>
                <a:solidFill>
                  <a:schemeClr val="tx1"/>
                </a:solidFill>
                <a:effectLst/>
                <a:latin typeface="Arial" panose="020B0604020202020204" pitchFamily="34" charset="0"/>
              </a:rPr>
              <a:t>Anusha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defTabSz="914400" eaLnBrk="0" fontAlgn="base" hangingPunct="0">
              <a:spcBef>
                <a:spcPct val="0"/>
              </a:spcBef>
              <a:spcAft>
                <a:spcPct val="0"/>
              </a:spcAft>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Occupation</a:t>
            </a:r>
            <a:r>
              <a:rPr kumimoji="0" lang="en-US" altLang="en-US" sz="1800" b="0" i="0" u="none" strike="noStrike" cap="none" normalizeH="0" baseline="0" dirty="0">
                <a:ln>
                  <a:noFill/>
                </a:ln>
                <a:solidFill>
                  <a:schemeClr val="tx1"/>
                </a:solidFill>
                <a:effectLst/>
                <a:latin typeface="Arial" panose="020B0604020202020204" pitchFamily="34" charset="0"/>
              </a:rPr>
              <a:t>:</a:t>
            </a:r>
            <a:r>
              <a:rPr lang="en-US" altLang="en-US" dirty="0">
                <a:latin typeface="Arial" panose="020B0604020202020204" pitchFamily="34" charset="0"/>
              </a:rPr>
              <a:t> Village agriculture  assistant</a:t>
            </a:r>
          </a:p>
          <a:p>
            <a:pPr marL="285750" lvl="0" indent="-285750" defTabSz="914400" eaLnBrk="0" fontAlgn="base" hangingPunct="0">
              <a:spcBef>
                <a:spcPct val="0"/>
              </a:spcBef>
              <a:spcAft>
                <a:spcPct val="0"/>
              </a:spcAft>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Location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Rythu</a:t>
            </a:r>
            <a:r>
              <a:rPr kumimoji="0" lang="en-US" altLang="en-US" sz="1800" b="0" i="0" u="none" strike="noStrike" cap="none" normalizeH="0" baseline="0" dirty="0">
                <a:ln>
                  <a:noFill/>
                </a:ln>
                <a:solidFill>
                  <a:schemeClr val="tx1"/>
                </a:solidFill>
                <a:effectLst/>
                <a:latin typeface="Arial" panose="020B0604020202020204" pitchFamily="34" charset="0"/>
              </a:rPr>
              <a:t> Seva </a:t>
            </a:r>
            <a:r>
              <a:rPr kumimoji="0" lang="en-US" altLang="en-US" sz="1800" b="0" i="0" u="none" strike="noStrike" cap="none" normalizeH="0" baseline="0" dirty="0" err="1">
                <a:ln>
                  <a:noFill/>
                </a:ln>
                <a:solidFill>
                  <a:schemeClr val="tx1"/>
                </a:solidFill>
                <a:effectLst/>
                <a:latin typeface="Arial" panose="020B0604020202020204" pitchFamily="34" charset="0"/>
              </a:rPr>
              <a:t>Kendram</a:t>
            </a:r>
            <a:r>
              <a:rPr kumimoji="0" lang="en-US" altLang="en-US" sz="1800" b="0" i="0" u="none" strike="noStrike" cap="none" normalizeH="0" baseline="0" dirty="0">
                <a:ln>
                  <a:noFill/>
                </a:ln>
                <a:solidFill>
                  <a:schemeClr val="tx1"/>
                </a:solidFill>
                <a:effectLst/>
                <a:latin typeface="Arial" panose="020B0604020202020204" pitchFamily="34" charset="0"/>
              </a:rPr>
              <a:t>, Poranki, Vijayawada</a:t>
            </a:r>
          </a:p>
        </p:txBody>
      </p:sp>
    </p:spTree>
    <p:extLst>
      <p:ext uri="{BB962C8B-B14F-4D97-AF65-F5344CB8AC3E}">
        <p14:creationId xmlns:p14="http://schemas.microsoft.com/office/powerpoint/2010/main" val="3698305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BF502-1162-A45A-4402-1D3ABED354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BE9CA2-2C08-6454-35B3-18C043968FF1}"/>
              </a:ext>
            </a:extLst>
          </p:cNvPr>
          <p:cNvSpPr>
            <a:spLocks noGrp="1"/>
          </p:cNvSpPr>
          <p:nvPr>
            <p:ph type="sldNum" sz="quarter" idx="12"/>
          </p:nvPr>
        </p:nvSpPr>
        <p:spPr/>
        <p:txBody>
          <a:bodyPr/>
          <a:lstStyle/>
          <a:p>
            <a:fld id="{D90542D4-23E8-43E0-BA8E-C972DA1A005D}" type="slidenum">
              <a:rPr lang="en-US" smtClean="0"/>
              <a:pPr/>
              <a:t>45</a:t>
            </a:fld>
            <a:endParaRPr lang="en-US"/>
          </a:p>
        </p:txBody>
      </p:sp>
      <p:sp>
        <p:nvSpPr>
          <p:cNvPr id="5" name="Title 1">
            <a:extLst>
              <a:ext uri="{FF2B5EF4-FFF2-40B4-BE49-F238E27FC236}">
                <a16:creationId xmlns:a16="http://schemas.microsoft.com/office/drawing/2014/main" id="{568582F7-6339-931A-E548-0ED899721124}"/>
              </a:ext>
            </a:extLst>
          </p:cNvPr>
          <p:cNvSpPr txBox="1">
            <a:spLocks/>
          </p:cNvSpPr>
          <p:nvPr/>
        </p:nvSpPr>
        <p:spPr>
          <a:xfrm>
            <a:off x="0" y="269713"/>
            <a:ext cx="8738648" cy="747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2">
                    <a:lumMod val="50000"/>
                  </a:schemeClr>
                </a:solidFill>
                <a:latin typeface="Calisto MT" panose="02040603050505030304" pitchFamily="18" charset="0"/>
              </a:rPr>
              <a:t> 16.Conclusion and Future Scope  </a:t>
            </a:r>
          </a:p>
        </p:txBody>
      </p:sp>
      <p:sp>
        <p:nvSpPr>
          <p:cNvPr id="6" name="TextBox 5">
            <a:extLst>
              <a:ext uri="{FF2B5EF4-FFF2-40B4-BE49-F238E27FC236}">
                <a16:creationId xmlns:a16="http://schemas.microsoft.com/office/drawing/2014/main" id="{801D00A5-B1EF-93A4-B583-2381B5424EAB}"/>
              </a:ext>
            </a:extLst>
          </p:cNvPr>
          <p:cNvSpPr txBox="1"/>
          <p:nvPr/>
        </p:nvSpPr>
        <p:spPr>
          <a:xfrm>
            <a:off x="138668" y="1016950"/>
            <a:ext cx="8738648" cy="5016758"/>
          </a:xfrm>
          <a:prstGeom prst="rect">
            <a:avLst/>
          </a:prstGeom>
          <a:noFill/>
        </p:spPr>
        <p:txBody>
          <a:bodyPr wrap="square">
            <a:spAutoFit/>
          </a:bodyPr>
          <a:lstStyle/>
          <a:p>
            <a:pPr algn="just">
              <a:lnSpc>
                <a:spcPct val="100000"/>
              </a:lnSpc>
            </a:pPr>
            <a:r>
              <a:rPr lang="en-US" sz="2000" dirty="0"/>
              <a:t>KisanConnect serves as a unified </a:t>
            </a:r>
            <a:r>
              <a:rPr lang="en-IN" sz="2000" dirty="0"/>
              <a:t>mobile application</a:t>
            </a:r>
            <a:r>
              <a:rPr lang="en-US" sz="2000" dirty="0"/>
              <a:t> bridging farmers and Rythu Seva Kendras (RSKs) by offering easy access to agricultural support, input purchase and government schemes. The system efficiently manages farmer profiles, crop details, transactions, and real-time inventory of seeds, fertilizers, and pesticides while delivering timely scheme updates, and advisory services. KisanConnect minimizes delays and paperwork, improves transparency, and empowers farmers to make informed and confident decisions. Overall, it strengthens the service delivery of RSK to farmers.</a:t>
            </a:r>
          </a:p>
          <a:p>
            <a:pPr algn="just">
              <a:lnSpc>
                <a:spcPct val="100000"/>
              </a:lnSpc>
            </a:pPr>
            <a:endParaRPr lang="en-US" sz="2000" dirty="0"/>
          </a:p>
          <a:p>
            <a:pPr algn="just">
              <a:lnSpc>
                <a:spcPct val="100000"/>
              </a:lnSpc>
            </a:pPr>
            <a:r>
              <a:rPr lang="en-US" sz="2000" dirty="0"/>
              <a:t>In the future, we plan to integrate map-based navigation to help farmers easily locate the nearest RSK. Additionally, SMS-based alert notifications will be introduced to ensure important updates and information reach farmers. We also include image-based searching to allow farmers to upload images and quickly retrieve relevant information. The existing app can be scaled to be implemented and deployed for usage of farmers of any region in Andhra Pradesh and also include farmer assistance through chatbot without involving officials.  </a:t>
            </a:r>
          </a:p>
        </p:txBody>
      </p:sp>
    </p:spTree>
    <p:extLst>
      <p:ext uri="{BB962C8B-B14F-4D97-AF65-F5344CB8AC3E}">
        <p14:creationId xmlns:p14="http://schemas.microsoft.com/office/powerpoint/2010/main" val="4087709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C1AED-2DC7-A7DA-88B3-1D4F4AF582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7DA497-2127-A3B2-8FDC-6DD51FC8324F}"/>
              </a:ext>
            </a:extLst>
          </p:cNvPr>
          <p:cNvSpPr>
            <a:spLocks noGrp="1"/>
          </p:cNvSpPr>
          <p:nvPr>
            <p:ph type="sldNum" sz="quarter" idx="12"/>
          </p:nvPr>
        </p:nvSpPr>
        <p:spPr/>
        <p:txBody>
          <a:bodyPr/>
          <a:lstStyle/>
          <a:p>
            <a:fld id="{D90542D4-23E8-43E0-BA8E-C972DA1A005D}" type="slidenum">
              <a:rPr lang="en-US" smtClean="0"/>
              <a:pPr/>
              <a:t>46</a:t>
            </a:fld>
            <a:endParaRPr lang="en-US"/>
          </a:p>
        </p:txBody>
      </p:sp>
      <p:sp>
        <p:nvSpPr>
          <p:cNvPr id="5" name="Title 1">
            <a:extLst>
              <a:ext uri="{FF2B5EF4-FFF2-40B4-BE49-F238E27FC236}">
                <a16:creationId xmlns:a16="http://schemas.microsoft.com/office/drawing/2014/main" id="{A9E31E01-2084-1BCE-BE12-A4F5E9E33B3C}"/>
              </a:ext>
            </a:extLst>
          </p:cNvPr>
          <p:cNvSpPr txBox="1">
            <a:spLocks/>
          </p:cNvSpPr>
          <p:nvPr/>
        </p:nvSpPr>
        <p:spPr>
          <a:xfrm>
            <a:off x="99076" y="0"/>
            <a:ext cx="8738648" cy="747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2">
                    <a:lumMod val="50000"/>
                  </a:schemeClr>
                </a:solidFill>
                <a:latin typeface="Calisto MT" panose="02040603050505030304" pitchFamily="18" charset="0"/>
              </a:rPr>
              <a:t>17. </a:t>
            </a:r>
            <a:r>
              <a:rPr lang="en-US" sz="3200" b="1" dirty="0">
                <a:solidFill>
                  <a:schemeClr val="accent2">
                    <a:lumMod val="50000"/>
                  </a:schemeClr>
                </a:solidFill>
                <a:latin typeface="Calisto MT" panose="02040603050505030304" pitchFamily="18" charset="0"/>
              </a:rPr>
              <a:t>References</a:t>
            </a:r>
            <a:endParaRPr lang="en-US" sz="3000" b="1" dirty="0">
              <a:solidFill>
                <a:schemeClr val="accent2">
                  <a:lumMod val="50000"/>
                </a:schemeClr>
              </a:solidFill>
              <a:latin typeface="Calisto MT" panose="02040603050505030304" pitchFamily="18" charset="0"/>
            </a:endParaRPr>
          </a:p>
        </p:txBody>
      </p:sp>
      <p:sp>
        <p:nvSpPr>
          <p:cNvPr id="6" name="TextBox 5">
            <a:extLst>
              <a:ext uri="{FF2B5EF4-FFF2-40B4-BE49-F238E27FC236}">
                <a16:creationId xmlns:a16="http://schemas.microsoft.com/office/drawing/2014/main" id="{93C9DADD-9F48-4650-B7FE-332E1833A750}"/>
              </a:ext>
            </a:extLst>
          </p:cNvPr>
          <p:cNvSpPr txBox="1"/>
          <p:nvPr/>
        </p:nvSpPr>
        <p:spPr>
          <a:xfrm>
            <a:off x="99076" y="597139"/>
            <a:ext cx="9144000" cy="6186309"/>
          </a:xfrm>
          <a:prstGeom prst="rect">
            <a:avLst/>
          </a:prstGeom>
          <a:noFill/>
        </p:spPr>
        <p:txBody>
          <a:bodyPr wrap="square">
            <a:spAutoFit/>
          </a:bodyPr>
          <a:lstStyle/>
          <a:p>
            <a:r>
              <a:rPr lang="en-US" dirty="0"/>
              <a:t>[1] Tejal Yadav, Pooja Sable, Dhananjay Kalbande, “SMART KISAN: A Mobile App for Farmers' Assistance in Agricultural Activities,” </a:t>
            </a:r>
            <a:r>
              <a:rPr lang="en-US" i="1" dirty="0"/>
              <a:t>2023 International Conference on Smart Systems for Applications in Electrical Sciences</a:t>
            </a:r>
            <a:r>
              <a:rPr lang="en-US" dirty="0"/>
              <a:t>, 2023. [Online]. Available: </a:t>
            </a:r>
            <a:r>
              <a:rPr lang="en-US" dirty="0">
                <a:hlinkClick r:id="rId2"/>
              </a:rPr>
              <a:t>https://ieeexplore.ieee.org/abstract/document/10199471</a:t>
            </a:r>
            <a:endParaRPr lang="en-US" dirty="0"/>
          </a:p>
          <a:p>
            <a:r>
              <a:rPr lang="en-US" dirty="0"/>
              <a:t>[2] Vibha Srivastava, Vrishi Raj Kesarwani, Shruti Saumya, “Farming Portal: Web Based Agriculture Assistance Services,” </a:t>
            </a:r>
            <a:r>
              <a:rPr lang="en-US" i="1" dirty="0"/>
              <a:t>2024 IEEE 11th Uttar Pradesh Section International Conference on Electrical, Electronics and Computer Engineering</a:t>
            </a:r>
            <a:r>
              <a:rPr lang="en-US" dirty="0"/>
              <a:t>, 2024. [Online]. Available: </a:t>
            </a:r>
            <a:r>
              <a:rPr lang="en-US" dirty="0">
                <a:hlinkClick r:id="rId3"/>
              </a:rPr>
              <a:t>https://ieeexplore.ieee.org/abstract/document/10983470</a:t>
            </a:r>
            <a:endParaRPr lang="en-US" dirty="0"/>
          </a:p>
          <a:p>
            <a:r>
              <a:rPr lang="en-US" dirty="0"/>
              <a:t>[3] Lukito Edi Nugroho, Andreas Gandhi Hendra Pratama, I Wayan Mustika, Ridi Ferdiana, “Development of Monitoring System for Smart Farming Using Progressive Web App,” </a:t>
            </a:r>
            <a:r>
              <a:rPr lang="en-US" i="1" dirty="0"/>
              <a:t>IEEE Conference Publication</a:t>
            </a:r>
            <a:r>
              <a:rPr lang="en-US" dirty="0"/>
              <a:t>, 2017. [Online]. Available: </a:t>
            </a:r>
            <a:r>
              <a:rPr lang="en-US" dirty="0">
                <a:hlinkClick r:id="rId4"/>
              </a:rPr>
              <a:t>https://ieeexplore.ieee.org/abstract/document/8250513</a:t>
            </a:r>
            <a:endParaRPr lang="en-US" dirty="0"/>
          </a:p>
          <a:p>
            <a:r>
              <a:rPr lang="en-US" dirty="0"/>
              <a:t>[4]  M. Chowdhury, M. O. Rahman, and S. Alam, “Proprietor: A Farmer Assistance Smartphone Application with Crop Planner, Crop Disease Help, Agri-expert Search, and Crop Suggestion Features,” in </a:t>
            </a:r>
            <a:r>
              <a:rPr lang="en-US" i="1" dirty="0"/>
              <a:t>Proceedings of the 15th International Conference on Computing Communication and Networking Technologies (ICCCNT)</a:t>
            </a:r>
            <a:r>
              <a:rPr lang="en-US" dirty="0"/>
              <a:t>, 2024. [Online]. Available: </a:t>
            </a:r>
            <a:r>
              <a:rPr lang="en-US" i="1" dirty="0">
                <a:hlinkClick r:id="rId5"/>
              </a:rPr>
              <a:t>https://ieeexplore.ieee.org/abstract/document/10725364/authors#authors</a:t>
            </a:r>
            <a:endParaRPr lang="en-US" i="1" dirty="0"/>
          </a:p>
          <a:p>
            <a:r>
              <a:rPr lang="en-US" dirty="0"/>
              <a:t>[5] </a:t>
            </a:r>
            <a:r>
              <a:rPr lang="en-IN" dirty="0"/>
              <a:t>Mr.Y.Sreedhar, B.Sreenath, D.Aslam Khan, E.Deepak G.Mohith Reddy, G.BhanuTeja Reddy,</a:t>
            </a:r>
            <a:r>
              <a:rPr lang="en-US" dirty="0"/>
              <a:t>“Farmer Assistant Portal,” </a:t>
            </a:r>
            <a:r>
              <a:rPr lang="en-US" i="1" dirty="0"/>
              <a:t>International Research Journal of Modernization in Engineering Technology and Science</a:t>
            </a:r>
            <a:r>
              <a:rPr lang="en-US" dirty="0"/>
              <a:t>, vol. 07, no. 03, Mar. 2025. [Online]. Available: </a:t>
            </a:r>
            <a:r>
              <a:rPr lang="en-US" dirty="0">
                <a:hlinkClick r:id="rId6"/>
              </a:rPr>
              <a:t>https://ijisea.org/Papers/V6S1/Farmer%20Assistant%20Portal.pdf</a:t>
            </a:r>
            <a:endParaRPr lang="en-US" dirty="0"/>
          </a:p>
          <a:p>
            <a:pPr algn="just"/>
            <a:endParaRPr lang="en-US" dirty="0"/>
          </a:p>
        </p:txBody>
      </p:sp>
    </p:spTree>
    <p:extLst>
      <p:ext uri="{BB962C8B-B14F-4D97-AF65-F5344CB8AC3E}">
        <p14:creationId xmlns:p14="http://schemas.microsoft.com/office/powerpoint/2010/main" val="4211066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73DD0-B167-E6D0-0C15-AD6311C223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A3F336-4888-DFDA-9F15-9A3505E93B4A}"/>
              </a:ext>
            </a:extLst>
          </p:cNvPr>
          <p:cNvSpPr>
            <a:spLocks noGrp="1"/>
          </p:cNvSpPr>
          <p:nvPr>
            <p:ph type="sldNum" sz="quarter" idx="12"/>
          </p:nvPr>
        </p:nvSpPr>
        <p:spPr/>
        <p:txBody>
          <a:bodyPr/>
          <a:lstStyle/>
          <a:p>
            <a:fld id="{D90542D4-23E8-43E0-BA8E-C972DA1A005D}" type="slidenum">
              <a:rPr lang="en-US" smtClean="0"/>
              <a:pPr/>
              <a:t>47</a:t>
            </a:fld>
            <a:endParaRPr lang="en-US"/>
          </a:p>
        </p:txBody>
      </p:sp>
      <p:sp>
        <p:nvSpPr>
          <p:cNvPr id="5" name="Title 1">
            <a:extLst>
              <a:ext uri="{FF2B5EF4-FFF2-40B4-BE49-F238E27FC236}">
                <a16:creationId xmlns:a16="http://schemas.microsoft.com/office/drawing/2014/main" id="{D10CC887-6C59-9CCB-6B84-90EAC61AD923}"/>
              </a:ext>
            </a:extLst>
          </p:cNvPr>
          <p:cNvSpPr txBox="1">
            <a:spLocks/>
          </p:cNvSpPr>
          <p:nvPr/>
        </p:nvSpPr>
        <p:spPr>
          <a:xfrm>
            <a:off x="0" y="0"/>
            <a:ext cx="8738648" cy="747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2">
                    <a:lumMod val="50000"/>
                  </a:schemeClr>
                </a:solidFill>
                <a:latin typeface="Calisto MT" panose="02040603050505030304" pitchFamily="18" charset="0"/>
              </a:rPr>
              <a:t>17. </a:t>
            </a:r>
            <a:r>
              <a:rPr lang="en-US" sz="3200" b="1" dirty="0">
                <a:solidFill>
                  <a:schemeClr val="accent2">
                    <a:lumMod val="50000"/>
                  </a:schemeClr>
                </a:solidFill>
                <a:latin typeface="Calisto MT" panose="02040603050505030304" pitchFamily="18" charset="0"/>
              </a:rPr>
              <a:t>References</a:t>
            </a:r>
            <a:endParaRPr lang="en-US" sz="3000" b="1" dirty="0">
              <a:solidFill>
                <a:schemeClr val="accent2">
                  <a:lumMod val="50000"/>
                </a:schemeClr>
              </a:solidFill>
              <a:latin typeface="Calisto MT" panose="02040603050505030304" pitchFamily="18" charset="0"/>
            </a:endParaRPr>
          </a:p>
        </p:txBody>
      </p:sp>
      <p:sp>
        <p:nvSpPr>
          <p:cNvPr id="6" name="TextBox 5">
            <a:extLst>
              <a:ext uri="{FF2B5EF4-FFF2-40B4-BE49-F238E27FC236}">
                <a16:creationId xmlns:a16="http://schemas.microsoft.com/office/drawing/2014/main" id="{2E0C9210-EDA8-EA11-BB4D-6B3C32ED5E07}"/>
              </a:ext>
            </a:extLst>
          </p:cNvPr>
          <p:cNvSpPr txBox="1"/>
          <p:nvPr/>
        </p:nvSpPr>
        <p:spPr>
          <a:xfrm>
            <a:off x="0" y="504389"/>
            <a:ext cx="8738648" cy="6217087"/>
          </a:xfrm>
          <a:prstGeom prst="rect">
            <a:avLst/>
          </a:prstGeom>
          <a:noFill/>
        </p:spPr>
        <p:txBody>
          <a:bodyPr wrap="square">
            <a:spAutoFit/>
          </a:bodyPr>
          <a:lstStyle/>
          <a:p>
            <a:r>
              <a:rPr lang="en-US" dirty="0"/>
              <a:t>[6] Divya Sawant, Anchal Jaiswal, Jyoti Singh, Payal Shah, “Agri Bot - An Intelligent Interactive Interface to Assist Farmers in Agricultural Activities,” </a:t>
            </a:r>
            <a:r>
              <a:rPr lang="en-US" i="1" dirty="0"/>
              <a:t>2019 IEEE Bombay Section Signature Conference</a:t>
            </a:r>
            <a:r>
              <a:rPr lang="en-US" dirty="0"/>
              <a:t>, 2019. [Online]. Available: </a:t>
            </a:r>
            <a:r>
              <a:rPr lang="en-US" dirty="0">
                <a:hlinkClick r:id="rId2"/>
              </a:rPr>
              <a:t>https://ieeexplore.ieee.org/abstract/document/8973066</a:t>
            </a:r>
            <a:endParaRPr lang="en-US" dirty="0"/>
          </a:p>
          <a:p>
            <a:r>
              <a:rPr lang="en-IN" dirty="0"/>
              <a:t>[7] </a:t>
            </a:r>
            <a:r>
              <a:rPr lang="en-IN" i="1" dirty="0"/>
              <a:t>“D-Krishi App – Official Mobile Application from Andhra Pradesh Government,”</a:t>
            </a:r>
            <a:r>
              <a:rPr lang="en-IN" dirty="0"/>
              <a:t> Google Play Store. [Online]. Available: </a:t>
            </a:r>
            <a:r>
              <a:rPr lang="en-IN" dirty="0">
                <a:hlinkClick r:id="rId3"/>
              </a:rPr>
              <a:t>https://play.google.com/store/apps/details?id=com.org.nic.dkrishi.bio&amp;hl=en_IN</a:t>
            </a:r>
            <a:endParaRPr lang="en-IN" dirty="0"/>
          </a:p>
          <a:p>
            <a:r>
              <a:rPr lang="en-IN" dirty="0"/>
              <a:t>[8] </a:t>
            </a:r>
            <a:r>
              <a:rPr lang="en-IN" i="1" dirty="0"/>
              <a:t>“How to Make a React Progressive Web Application,”</a:t>
            </a:r>
            <a:r>
              <a:rPr lang="en-IN" dirty="0"/>
              <a:t> </a:t>
            </a:r>
            <a:r>
              <a:rPr lang="en-IN" dirty="0" err="1"/>
              <a:t>Codica</a:t>
            </a:r>
            <a:r>
              <a:rPr lang="en-IN" dirty="0"/>
              <a:t> Blog. [Online]. Available: </a:t>
            </a:r>
            <a:r>
              <a:rPr lang="en-IN" dirty="0">
                <a:hlinkClick r:id="rId4"/>
              </a:rPr>
              <a:t>https://www.codica.com/blog/how-to-create-pwa-with-react</a:t>
            </a:r>
            <a:endParaRPr lang="en-IN" dirty="0"/>
          </a:p>
          <a:p>
            <a:r>
              <a:rPr lang="en-IN" dirty="0"/>
              <a:t>[9] </a:t>
            </a:r>
            <a:r>
              <a:rPr lang="en-IN" i="1" dirty="0"/>
              <a:t>react-speech-recognition, NPM Package Documentation.</a:t>
            </a:r>
            <a:r>
              <a:rPr lang="en-IN" dirty="0"/>
              <a:t> [Online]. Available: </a:t>
            </a:r>
            <a:r>
              <a:rPr lang="en-IN" dirty="0">
                <a:hlinkClick r:id="rId5"/>
              </a:rPr>
              <a:t>https://www.npmjs.com/package/react-speech-recognition</a:t>
            </a:r>
            <a:endParaRPr lang="en-IN" dirty="0"/>
          </a:p>
          <a:p>
            <a:r>
              <a:rPr lang="en-IN" dirty="0"/>
              <a:t>[10] </a:t>
            </a:r>
            <a:r>
              <a:rPr lang="en-IN" i="1" dirty="0"/>
              <a:t>google-translate-</a:t>
            </a:r>
            <a:r>
              <a:rPr lang="en-IN" i="1" dirty="0" err="1"/>
              <a:t>api</a:t>
            </a:r>
            <a:r>
              <a:rPr lang="en-IN" i="1" dirty="0"/>
              <a:t>-x, NPM Package Documentation.</a:t>
            </a:r>
            <a:r>
              <a:rPr lang="en-IN" dirty="0"/>
              <a:t> [Online]. Available: </a:t>
            </a:r>
            <a:r>
              <a:rPr lang="en-IN" dirty="0">
                <a:hlinkClick r:id="rId6"/>
              </a:rPr>
              <a:t>https://www.npmjs.com/package/google-translate-api-x</a:t>
            </a:r>
            <a:endParaRPr lang="en-IN" dirty="0"/>
          </a:p>
          <a:p>
            <a:r>
              <a:rPr lang="en-IN" dirty="0"/>
              <a:t>[11] </a:t>
            </a:r>
            <a:r>
              <a:rPr lang="en-IN" i="1" dirty="0"/>
              <a:t>react-i18next, Powerful Internationalization Framework for React, NPM Package Documentation.</a:t>
            </a:r>
            <a:r>
              <a:rPr lang="en-IN" dirty="0"/>
              <a:t> [Online]. Available: </a:t>
            </a:r>
            <a:r>
              <a:rPr lang="en-IN" dirty="0">
                <a:hlinkClick r:id="rId7"/>
              </a:rPr>
              <a:t>https://www.npmjs.com/package/react-i18next</a:t>
            </a:r>
            <a:endParaRPr lang="en-IN" dirty="0"/>
          </a:p>
          <a:p>
            <a:r>
              <a:rPr lang="en-IN" dirty="0"/>
              <a:t>[12] </a:t>
            </a:r>
            <a:r>
              <a:rPr lang="en-IN" i="1" dirty="0"/>
              <a:t>“Daily Market Prices – Tiruvuru, Krishna District, Andhra Pradesh,”</a:t>
            </a:r>
            <a:r>
              <a:rPr lang="en-IN" dirty="0"/>
              <a:t> Napanta. [Online]. Available: </a:t>
            </a:r>
            <a:r>
              <a:rPr lang="en-IN" dirty="0">
                <a:hlinkClick r:id="rId8"/>
              </a:rPr>
              <a:t>https://www.napanta.com/market-price/andhra-pradesh/krishna/tiruvuru</a:t>
            </a:r>
            <a:endParaRPr lang="en-IN" dirty="0"/>
          </a:p>
          <a:p>
            <a:r>
              <a:rPr lang="en-IN" dirty="0"/>
              <a:t>[13] </a:t>
            </a:r>
            <a:r>
              <a:rPr lang="en-IN" i="1" dirty="0"/>
              <a:t>“Agriculture – Role &amp; Functionality of Department,”</a:t>
            </a:r>
            <a:r>
              <a:rPr lang="en-IN" dirty="0"/>
              <a:t> Krishna District Government Portal. [Online]. Available: </a:t>
            </a:r>
            <a:r>
              <a:rPr lang="en-IN" dirty="0">
                <a:hlinkClick r:id="rId9"/>
              </a:rPr>
              <a:t>https://krishna.ap.gov.in/agriculture-2/</a:t>
            </a:r>
            <a:endParaRPr lang="en-IN" dirty="0"/>
          </a:p>
          <a:p>
            <a:r>
              <a:rPr lang="en-IN" dirty="0"/>
              <a:t>[14] </a:t>
            </a:r>
            <a:r>
              <a:rPr lang="en-IN" i="1" dirty="0"/>
              <a:t>“Rythu Seva Kendralu – A Digital &amp; Integrated Model for Knowledge and Service Delivery to Farmers,”</a:t>
            </a:r>
            <a:r>
              <a:rPr lang="en-IN" dirty="0"/>
              <a:t> Agri Conferences. [Online]. Available: </a:t>
            </a:r>
            <a:r>
              <a:rPr lang="en-IN" dirty="0">
                <a:hlinkClick r:id="rId10"/>
              </a:rPr>
              <a:t>https://agri-conferences.com/</a:t>
            </a:r>
            <a:endParaRPr lang="en-IN" dirty="0"/>
          </a:p>
          <a:p>
            <a:pPr algn="just"/>
            <a:endParaRPr lang="en-IN" sz="2000" dirty="0">
              <a:cs typeface="Arial" panose="020B0604020202020204" pitchFamily="34" charset="0"/>
            </a:endParaRPr>
          </a:p>
        </p:txBody>
      </p:sp>
    </p:spTree>
    <p:extLst>
      <p:ext uri="{BB962C8B-B14F-4D97-AF65-F5344CB8AC3E}">
        <p14:creationId xmlns:p14="http://schemas.microsoft.com/office/powerpoint/2010/main" val="2115968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943" y="2536826"/>
            <a:ext cx="7886700" cy="1325563"/>
          </a:xfrm>
        </p:spPr>
        <p:txBody>
          <a:bodyPr>
            <a:normAutofit/>
          </a:bodyPr>
          <a:lstStyle/>
          <a:p>
            <a:r>
              <a:rPr lang="en-IN" sz="8000" b="1" dirty="0">
                <a:solidFill>
                  <a:schemeClr val="accent2">
                    <a:lumMod val="50000"/>
                  </a:schemeClr>
                </a:solidFill>
                <a:latin typeface="Calisto MT" panose="02040603050505030304" pitchFamily="18" charset="0"/>
              </a:rPr>
              <a:t>THANK YOU</a:t>
            </a:r>
          </a:p>
        </p:txBody>
      </p:sp>
      <p:sp>
        <p:nvSpPr>
          <p:cNvPr id="4" name="Slide Number Placeholder 3"/>
          <p:cNvSpPr>
            <a:spLocks noGrp="1"/>
          </p:cNvSpPr>
          <p:nvPr>
            <p:ph type="sldNum" sz="quarter" idx="12"/>
          </p:nvPr>
        </p:nvSpPr>
        <p:spPr/>
        <p:txBody>
          <a:bodyPr/>
          <a:lstStyle/>
          <a:p>
            <a:fld id="{D90542D4-23E8-43E0-BA8E-C972DA1A005D}"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0542D4-23E8-43E0-BA8E-C972DA1A005D}" type="slidenum">
              <a:rPr lang="en-US" smtClean="0"/>
              <a:pPr/>
              <a:t>49</a:t>
            </a:fld>
            <a:endParaRPr lang="en-US"/>
          </a:p>
        </p:txBody>
      </p:sp>
      <p:sp>
        <p:nvSpPr>
          <p:cNvPr id="5" name="Title 1">
            <a:extLst>
              <a:ext uri="{FF2B5EF4-FFF2-40B4-BE49-F238E27FC236}">
                <a16:creationId xmlns:a16="http://schemas.microsoft.com/office/drawing/2014/main" id="{5B738971-B764-E045-F92B-01E3322A0123}"/>
              </a:ext>
            </a:extLst>
          </p:cNvPr>
          <p:cNvSpPr txBox="1">
            <a:spLocks/>
          </p:cNvSpPr>
          <p:nvPr/>
        </p:nvSpPr>
        <p:spPr>
          <a:xfrm>
            <a:off x="405352" y="336160"/>
            <a:ext cx="8738648" cy="747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2">
                    <a:lumMod val="50000"/>
                  </a:schemeClr>
                </a:solidFill>
                <a:latin typeface="Calisto MT" panose="02040603050505030304" pitchFamily="18" charset="0"/>
              </a:rPr>
              <a:t>8. Progress Update </a:t>
            </a:r>
          </a:p>
        </p:txBody>
      </p:sp>
      <p:sp>
        <p:nvSpPr>
          <p:cNvPr id="3" name="TextBox 2">
            <a:extLst>
              <a:ext uri="{FF2B5EF4-FFF2-40B4-BE49-F238E27FC236}">
                <a16:creationId xmlns:a16="http://schemas.microsoft.com/office/drawing/2014/main" id="{9E8C6FC9-2797-5891-07DD-58D74A19837A}"/>
              </a:ext>
            </a:extLst>
          </p:cNvPr>
          <p:cNvSpPr txBox="1"/>
          <p:nvPr/>
        </p:nvSpPr>
        <p:spPr>
          <a:xfrm>
            <a:off x="738476" y="1187343"/>
            <a:ext cx="7141464" cy="466127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t>We have completed the frontend part with a responsive and user-friendly interface.</a:t>
            </a:r>
          </a:p>
          <a:p>
            <a:pPr marL="285750" indent="-285750">
              <a:lnSpc>
                <a:spcPct val="150000"/>
              </a:lnSpc>
              <a:buFont typeface="Arial" panose="020B0604020202020204" pitchFamily="34" charset="0"/>
              <a:buChar char="•"/>
            </a:pPr>
            <a:r>
              <a:rPr lang="en-IN" sz="2000" dirty="0"/>
              <a:t>We have completed the farmer and RSK user interface.</a:t>
            </a:r>
          </a:p>
          <a:p>
            <a:pPr marL="285750" indent="-285750">
              <a:lnSpc>
                <a:spcPct val="150000"/>
              </a:lnSpc>
              <a:buFont typeface="Arial" panose="020B0604020202020204" pitchFamily="34" charset="0"/>
              <a:buChar char="•"/>
            </a:pPr>
            <a:r>
              <a:rPr lang="en-IN" sz="2000" dirty="0"/>
              <a:t>We have completed the backend development, along with  database and API creation.</a:t>
            </a:r>
          </a:p>
          <a:p>
            <a:pPr marL="285750" indent="-285750">
              <a:lnSpc>
                <a:spcPct val="150000"/>
              </a:lnSpc>
              <a:buFont typeface="Arial" panose="020B0604020202020204" pitchFamily="34" charset="0"/>
              <a:buChar char="•"/>
            </a:pPr>
            <a:r>
              <a:rPr lang="en-IN" sz="2000" dirty="0"/>
              <a:t>We are focusing on the language and other features.</a:t>
            </a:r>
          </a:p>
          <a:p>
            <a:pPr marL="285750" indent="-285750">
              <a:lnSpc>
                <a:spcPct val="150000"/>
              </a:lnSpc>
              <a:buFont typeface="Arial" panose="020B0604020202020204" pitchFamily="34" charset="0"/>
              <a:buChar char="•"/>
            </a:pPr>
            <a:r>
              <a:rPr lang="en-IN" sz="2000" dirty="0"/>
              <a:t>Voice assistant for farmers is also completed.</a:t>
            </a:r>
          </a:p>
          <a:p>
            <a:pPr marL="285750" indent="-285750">
              <a:lnSpc>
                <a:spcPct val="150000"/>
              </a:lnSpc>
              <a:buFont typeface="Arial" panose="020B0604020202020204" pitchFamily="34" charset="0"/>
              <a:buChar char="•"/>
            </a:pPr>
            <a:r>
              <a:rPr lang="en-IN" sz="2000" dirty="0"/>
              <a:t>Offline accessibility is completed.</a:t>
            </a:r>
          </a:p>
          <a:p>
            <a:pPr marL="285750" indent="-285750">
              <a:lnSpc>
                <a:spcPct val="150000"/>
              </a:lnSpc>
              <a:buFont typeface="Arial" panose="020B0604020202020204" pitchFamily="34" charset="0"/>
              <a:buChar char="•"/>
            </a:pPr>
            <a:r>
              <a:rPr lang="en-IN" sz="2000" dirty="0"/>
              <a:t>Direct market access to farmer feature is completed using web scraping from official websites</a:t>
            </a:r>
          </a:p>
        </p:txBody>
      </p:sp>
    </p:spTree>
    <p:extLst>
      <p:ext uri="{BB962C8B-B14F-4D97-AF65-F5344CB8AC3E}">
        <p14:creationId xmlns:p14="http://schemas.microsoft.com/office/powerpoint/2010/main" val="538024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8971-B764-E045-F92B-01E3322A0123}"/>
              </a:ext>
            </a:extLst>
          </p:cNvPr>
          <p:cNvSpPr>
            <a:spLocks noGrp="1"/>
          </p:cNvSpPr>
          <p:nvPr>
            <p:ph type="title"/>
          </p:nvPr>
        </p:nvSpPr>
        <p:spPr>
          <a:xfrm>
            <a:off x="202676" y="120029"/>
            <a:ext cx="8738648" cy="747237"/>
          </a:xfrm>
        </p:spPr>
        <p:txBody>
          <a:bodyPr>
            <a:noAutofit/>
          </a:bodyPr>
          <a:lstStyle/>
          <a:p>
            <a:r>
              <a:rPr lang="en-US" sz="3000" b="1" dirty="0">
                <a:solidFill>
                  <a:schemeClr val="accent2">
                    <a:lumMod val="50000"/>
                  </a:schemeClr>
                </a:solidFill>
                <a:latin typeface="Calisto MT" panose="02040603050505030304" pitchFamily="18" charset="0"/>
              </a:rPr>
              <a:t>4. Scope</a:t>
            </a:r>
          </a:p>
        </p:txBody>
      </p:sp>
      <p:sp>
        <p:nvSpPr>
          <p:cNvPr id="3" name="Content Placeholder 2">
            <a:extLst>
              <a:ext uri="{FF2B5EF4-FFF2-40B4-BE49-F238E27FC236}">
                <a16:creationId xmlns:a16="http://schemas.microsoft.com/office/drawing/2014/main" id="{E5D502BE-F636-7D1D-85F0-BAFFD3E05E1C}"/>
              </a:ext>
            </a:extLst>
          </p:cNvPr>
          <p:cNvSpPr>
            <a:spLocks noGrp="1"/>
          </p:cNvSpPr>
          <p:nvPr>
            <p:ph idx="1"/>
          </p:nvPr>
        </p:nvSpPr>
        <p:spPr>
          <a:xfrm>
            <a:off x="484632" y="1069777"/>
            <a:ext cx="8174736" cy="5286574"/>
          </a:xfrm>
        </p:spPr>
        <p:txBody>
          <a:bodyPr numCol="1">
            <a:normAutofit/>
          </a:bodyPr>
          <a:lstStyle/>
          <a:p>
            <a:pPr>
              <a:lnSpc>
                <a:spcPct val="100000"/>
              </a:lnSpc>
            </a:pPr>
            <a:r>
              <a:rPr lang="en-US" sz="2000" dirty="0"/>
              <a:t>The scope of this app covers all requirements for the RSK in Poranki .</a:t>
            </a:r>
          </a:p>
          <a:p>
            <a:pPr>
              <a:lnSpc>
                <a:spcPct val="100000"/>
              </a:lnSpc>
            </a:pPr>
            <a:r>
              <a:rPr lang="en-US" sz="2000" dirty="0"/>
              <a:t>RSK staff can only monitor stock and sales data through the mobile app.</a:t>
            </a:r>
          </a:p>
          <a:p>
            <a:pPr>
              <a:lnSpc>
                <a:spcPct val="100000"/>
              </a:lnSpc>
            </a:pPr>
            <a:r>
              <a:rPr lang="en-US" sz="2000" dirty="0"/>
              <a:t>Farmers can view the availability of seeds, fertilizers, pesticides, and other agricultural inputs at their RSKs and this information is available in offline mode.</a:t>
            </a:r>
          </a:p>
          <a:p>
            <a:pPr>
              <a:lnSpc>
                <a:spcPct val="100000"/>
              </a:lnSpc>
            </a:pPr>
            <a:r>
              <a:rPr lang="en-US" sz="2000" dirty="0"/>
              <a:t>The app supports only English and Telugu languages.</a:t>
            </a: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14F45621-8939-04E9-03B4-11AF180D5862}"/>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5</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2834744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F42A3-FF63-38EF-D24C-12AC467E26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18E5F1-4C07-80BC-8C28-639861A99F42}"/>
              </a:ext>
            </a:extLst>
          </p:cNvPr>
          <p:cNvSpPr>
            <a:spLocks noGrp="1"/>
          </p:cNvSpPr>
          <p:nvPr>
            <p:ph type="sldNum" sz="quarter" idx="12"/>
          </p:nvPr>
        </p:nvSpPr>
        <p:spPr/>
        <p:txBody>
          <a:bodyPr/>
          <a:lstStyle/>
          <a:p>
            <a:fld id="{D90542D4-23E8-43E0-BA8E-C972DA1A005D}" type="slidenum">
              <a:rPr lang="en-US" smtClean="0"/>
              <a:pPr/>
              <a:t>50</a:t>
            </a:fld>
            <a:endParaRPr lang="en-US"/>
          </a:p>
        </p:txBody>
      </p:sp>
      <p:sp>
        <p:nvSpPr>
          <p:cNvPr id="5" name="Title 1">
            <a:extLst>
              <a:ext uri="{FF2B5EF4-FFF2-40B4-BE49-F238E27FC236}">
                <a16:creationId xmlns:a16="http://schemas.microsoft.com/office/drawing/2014/main" id="{E21F3591-2302-7616-D10C-4F1DD838B31D}"/>
              </a:ext>
            </a:extLst>
          </p:cNvPr>
          <p:cNvSpPr txBox="1">
            <a:spLocks/>
          </p:cNvSpPr>
          <p:nvPr/>
        </p:nvSpPr>
        <p:spPr>
          <a:xfrm>
            <a:off x="405352" y="336160"/>
            <a:ext cx="8738648" cy="747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2">
                    <a:lumMod val="50000"/>
                  </a:schemeClr>
                </a:solidFill>
                <a:latin typeface="Calisto MT" panose="02040603050505030304" pitchFamily="18" charset="0"/>
              </a:rPr>
              <a:t>9. Progress Update </a:t>
            </a:r>
          </a:p>
        </p:txBody>
      </p:sp>
      <p:pic>
        <p:nvPicPr>
          <p:cNvPr id="3" name="Picture 2">
            <a:extLst>
              <a:ext uri="{FF2B5EF4-FFF2-40B4-BE49-F238E27FC236}">
                <a16:creationId xmlns:a16="http://schemas.microsoft.com/office/drawing/2014/main" id="{A1F0ADD7-4746-DD73-E3CA-30C75CEE003A}"/>
              </a:ext>
            </a:extLst>
          </p:cNvPr>
          <p:cNvPicPr>
            <a:picLocks noChangeAspect="1"/>
          </p:cNvPicPr>
          <p:nvPr/>
        </p:nvPicPr>
        <p:blipFill>
          <a:blip r:embed="rId2">
            <a:extLst>
              <a:ext uri="{28A0092B-C50C-407E-A947-70E740481C1C}">
                <a14:useLocalDpi xmlns:a14="http://schemas.microsoft.com/office/drawing/2010/main" val="0"/>
              </a:ext>
            </a:extLst>
          </a:blip>
          <a:srcRect l="37998" t="30536" r="37661" b="29870"/>
          <a:stretch>
            <a:fillRect/>
          </a:stretch>
        </p:blipFill>
        <p:spPr>
          <a:xfrm>
            <a:off x="1356360" y="1023044"/>
            <a:ext cx="6227738" cy="5698432"/>
          </a:xfrm>
          <a:prstGeom prst="rect">
            <a:avLst/>
          </a:prstGeom>
        </p:spPr>
      </p:pic>
    </p:spTree>
    <p:extLst>
      <p:ext uri="{BB962C8B-B14F-4D97-AF65-F5344CB8AC3E}">
        <p14:creationId xmlns:p14="http://schemas.microsoft.com/office/powerpoint/2010/main" val="58973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8971-B764-E045-F92B-01E3322A0123}"/>
              </a:ext>
            </a:extLst>
          </p:cNvPr>
          <p:cNvSpPr>
            <a:spLocks noGrp="1"/>
          </p:cNvSpPr>
          <p:nvPr>
            <p:ph type="title"/>
          </p:nvPr>
        </p:nvSpPr>
        <p:spPr>
          <a:xfrm>
            <a:off x="202676" y="120029"/>
            <a:ext cx="8738648" cy="747237"/>
          </a:xfrm>
        </p:spPr>
        <p:txBody>
          <a:bodyPr>
            <a:noAutofit/>
          </a:bodyPr>
          <a:lstStyle/>
          <a:p>
            <a:r>
              <a:rPr lang="en-US" sz="3000" b="1" dirty="0">
                <a:solidFill>
                  <a:schemeClr val="accent2">
                    <a:lumMod val="50000"/>
                  </a:schemeClr>
                </a:solidFill>
                <a:latin typeface="Calisto MT" panose="02040603050505030304" pitchFamily="18" charset="0"/>
              </a:rPr>
              <a:t>Technology</a:t>
            </a:r>
          </a:p>
        </p:txBody>
      </p:sp>
      <p:sp>
        <p:nvSpPr>
          <p:cNvPr id="3" name="Content Placeholder 2">
            <a:extLst>
              <a:ext uri="{FF2B5EF4-FFF2-40B4-BE49-F238E27FC236}">
                <a16:creationId xmlns:a16="http://schemas.microsoft.com/office/drawing/2014/main" id="{E5D502BE-F636-7D1D-85F0-BAFFD3E05E1C}"/>
              </a:ext>
            </a:extLst>
          </p:cNvPr>
          <p:cNvSpPr>
            <a:spLocks noGrp="1"/>
          </p:cNvSpPr>
          <p:nvPr>
            <p:ph idx="1"/>
          </p:nvPr>
        </p:nvSpPr>
        <p:spPr>
          <a:xfrm>
            <a:off x="202676" y="867266"/>
            <a:ext cx="7260008" cy="5854210"/>
          </a:xfrm>
        </p:spPr>
        <p:txBody>
          <a:bodyPr numCol="1">
            <a:normAutofit/>
          </a:bodyPr>
          <a:lstStyle/>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14F45621-8939-04E9-03B4-11AF180D5862}"/>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51</a:t>
            </a:fld>
            <a:endParaRPr lang="en-US" sz="1400" b="1" dirty="0">
              <a:solidFill>
                <a:schemeClr val="tx1"/>
              </a:solidFill>
              <a:latin typeface="Calisto MT" panose="02040603050505030304" pitchFamily="18" charset="0"/>
            </a:endParaRPr>
          </a:p>
        </p:txBody>
      </p:sp>
      <p:sp>
        <p:nvSpPr>
          <p:cNvPr id="5" name="TextBox 4">
            <a:extLst>
              <a:ext uri="{FF2B5EF4-FFF2-40B4-BE49-F238E27FC236}">
                <a16:creationId xmlns:a16="http://schemas.microsoft.com/office/drawing/2014/main" id="{D15D7001-6F1E-C3D5-0027-18C28D13DF65}"/>
              </a:ext>
            </a:extLst>
          </p:cNvPr>
          <p:cNvSpPr txBox="1"/>
          <p:nvPr/>
        </p:nvSpPr>
        <p:spPr>
          <a:xfrm>
            <a:off x="1553825" y="1009482"/>
            <a:ext cx="5228532" cy="1815882"/>
          </a:xfrm>
          <a:prstGeom prst="rect">
            <a:avLst/>
          </a:prstGeom>
          <a:noFill/>
        </p:spPr>
        <p:txBody>
          <a:bodyPr wrap="square" rtlCol="0">
            <a:spAutoFit/>
          </a:bodyPr>
          <a:lstStyle/>
          <a:p>
            <a:pPr algn="just"/>
            <a:r>
              <a:rPr lang="en-IN" sz="2000" b="1" dirty="0"/>
              <a:t>System Architecture:</a:t>
            </a:r>
          </a:p>
          <a:p>
            <a:pPr algn="just"/>
            <a:endParaRPr lang="en-IN" sz="2000" b="1" dirty="0"/>
          </a:p>
          <a:p>
            <a:pPr marL="285750" indent="-285750" algn="just">
              <a:buFont typeface="Arial" panose="020B0604020202020204" pitchFamily="34" charset="0"/>
              <a:buChar char="•"/>
            </a:pPr>
            <a:r>
              <a:rPr lang="en-IN" b="1" dirty="0"/>
              <a:t>Presentation Layer</a:t>
            </a:r>
            <a:r>
              <a:rPr lang="en-IN" dirty="0"/>
              <a:t> – React</a:t>
            </a:r>
          </a:p>
          <a:p>
            <a:pPr marL="285750" indent="-285750">
              <a:buFont typeface="Arial" panose="020B0604020202020204" pitchFamily="34" charset="0"/>
              <a:buChar char="•"/>
            </a:pPr>
            <a:r>
              <a:rPr lang="en-IN" b="1" dirty="0"/>
              <a:t>Application Layer</a:t>
            </a:r>
            <a:r>
              <a:rPr lang="en-IN" dirty="0"/>
              <a:t>–Express+ Node.js</a:t>
            </a:r>
          </a:p>
          <a:p>
            <a:pPr marL="285750" indent="-285750" algn="just">
              <a:buFont typeface="Arial" panose="020B0604020202020204" pitchFamily="34" charset="0"/>
              <a:buChar char="•"/>
            </a:pPr>
            <a:r>
              <a:rPr lang="en-IN" b="1" dirty="0"/>
              <a:t>Database Layer</a:t>
            </a:r>
            <a:r>
              <a:rPr lang="en-IN" dirty="0"/>
              <a:t> –MongoDB</a:t>
            </a:r>
          </a:p>
          <a:p>
            <a:pPr algn="just"/>
            <a:endParaRPr lang="en-IN" dirty="0"/>
          </a:p>
        </p:txBody>
      </p:sp>
      <p:sp>
        <p:nvSpPr>
          <p:cNvPr id="6" name="TextBox 5">
            <a:extLst>
              <a:ext uri="{FF2B5EF4-FFF2-40B4-BE49-F238E27FC236}">
                <a16:creationId xmlns:a16="http://schemas.microsoft.com/office/drawing/2014/main" id="{5ADEA5B6-96AB-0B0D-F4E5-AFA019C198D1}"/>
              </a:ext>
            </a:extLst>
          </p:cNvPr>
          <p:cNvSpPr txBox="1"/>
          <p:nvPr/>
        </p:nvSpPr>
        <p:spPr>
          <a:xfrm>
            <a:off x="1349249" y="3198982"/>
            <a:ext cx="5637685" cy="2369880"/>
          </a:xfrm>
          <a:prstGeom prst="rect">
            <a:avLst/>
          </a:prstGeom>
          <a:noFill/>
        </p:spPr>
        <p:txBody>
          <a:bodyPr wrap="square" rtlCol="0">
            <a:spAutoFit/>
          </a:bodyPr>
          <a:lstStyle/>
          <a:p>
            <a:r>
              <a:rPr lang="en-IN" sz="2000" b="1" dirty="0"/>
              <a:t>Methods, Tools &amp; Techniques:</a:t>
            </a:r>
          </a:p>
          <a:p>
            <a:endParaRPr lang="en-IN" sz="2000" b="1" dirty="0"/>
          </a:p>
          <a:p>
            <a:r>
              <a:rPr lang="en-IN" b="1" dirty="0"/>
              <a:t>Frontend Development</a:t>
            </a:r>
            <a:r>
              <a:rPr lang="en-IN" dirty="0"/>
              <a:t>: React ,CSS</a:t>
            </a:r>
          </a:p>
          <a:p>
            <a:r>
              <a:rPr lang="en-IN" b="1" dirty="0"/>
              <a:t>Backend Development</a:t>
            </a:r>
            <a:r>
              <a:rPr lang="en-IN" dirty="0"/>
              <a:t>: Node.js + Express.js</a:t>
            </a:r>
          </a:p>
          <a:p>
            <a:r>
              <a:rPr lang="en-IN" b="1" dirty="0"/>
              <a:t>Database</a:t>
            </a:r>
            <a:r>
              <a:rPr lang="en-IN" dirty="0"/>
              <a:t>: MongoDB</a:t>
            </a:r>
          </a:p>
          <a:p>
            <a:r>
              <a:rPr lang="en-IN" b="1" dirty="0"/>
              <a:t>Version Control</a:t>
            </a:r>
            <a:r>
              <a:rPr lang="en-IN" dirty="0"/>
              <a:t>: GitHub</a:t>
            </a:r>
          </a:p>
          <a:p>
            <a:r>
              <a:rPr lang="en-IN" b="1" dirty="0"/>
              <a:t>Testing</a:t>
            </a:r>
            <a:r>
              <a:rPr lang="en-IN" dirty="0"/>
              <a:t>: usability testing with RSK staff and farmer. </a:t>
            </a:r>
          </a:p>
          <a:p>
            <a:r>
              <a:rPr lang="en-IN" b="1" dirty="0"/>
              <a:t>Deployment</a:t>
            </a:r>
            <a:r>
              <a:rPr lang="en-IN" dirty="0"/>
              <a:t>:  App (PWA) for mobile</a:t>
            </a:r>
          </a:p>
        </p:txBody>
      </p:sp>
    </p:spTree>
    <p:extLst>
      <p:ext uri="{BB962C8B-B14F-4D97-AF65-F5344CB8AC3E}">
        <p14:creationId xmlns:p14="http://schemas.microsoft.com/office/powerpoint/2010/main" val="2880164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E114D-0DDB-D590-9A3E-BDE632D6E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44772-8B7D-8EC6-EC8B-FEB986D16C3B}"/>
              </a:ext>
            </a:extLst>
          </p:cNvPr>
          <p:cNvSpPr>
            <a:spLocks noGrp="1"/>
          </p:cNvSpPr>
          <p:nvPr>
            <p:ph type="title"/>
          </p:nvPr>
        </p:nvSpPr>
        <p:spPr>
          <a:xfrm>
            <a:off x="0" y="283464"/>
            <a:ext cx="8738648" cy="493762"/>
          </a:xfrm>
        </p:spPr>
        <p:txBody>
          <a:bodyPr>
            <a:noAutofit/>
          </a:bodyPr>
          <a:lstStyle/>
          <a:p>
            <a:r>
              <a:rPr lang="en-US" sz="3000" b="1" dirty="0">
                <a:solidFill>
                  <a:schemeClr val="accent2">
                    <a:lumMod val="50000"/>
                  </a:schemeClr>
                </a:solidFill>
                <a:latin typeface="Calisto MT" panose="02040603050505030304" pitchFamily="18" charset="0"/>
              </a:rPr>
              <a:t> DataFlow Diagram</a:t>
            </a:r>
          </a:p>
        </p:txBody>
      </p:sp>
      <p:sp>
        <p:nvSpPr>
          <p:cNvPr id="7" name="Slide Number Placeholder 6">
            <a:extLst>
              <a:ext uri="{FF2B5EF4-FFF2-40B4-BE49-F238E27FC236}">
                <a16:creationId xmlns:a16="http://schemas.microsoft.com/office/drawing/2014/main" id="{9F0E92E5-D5B6-AE60-231A-63DFBB4812B5}"/>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52</a:t>
            </a:fld>
            <a:endParaRPr lang="en-US" sz="1400" b="1" dirty="0">
              <a:solidFill>
                <a:schemeClr val="tx1"/>
              </a:solidFill>
              <a:latin typeface="Calisto MT" panose="02040603050505030304" pitchFamily="18" charset="0"/>
            </a:endParaRPr>
          </a:p>
        </p:txBody>
      </p:sp>
      <p:pic>
        <p:nvPicPr>
          <p:cNvPr id="20" name="Content Placeholder 19">
            <a:extLst>
              <a:ext uri="{FF2B5EF4-FFF2-40B4-BE49-F238E27FC236}">
                <a16:creationId xmlns:a16="http://schemas.microsoft.com/office/drawing/2014/main" id="{02394A0B-7F90-582F-5FDB-23E1569B7CB8}"/>
              </a:ext>
            </a:extLst>
          </p:cNvPr>
          <p:cNvPicPr>
            <a:picLocks noGrp="1" noChangeAspect="1"/>
          </p:cNvPicPr>
          <p:nvPr>
            <p:ph idx="1"/>
          </p:nvPr>
        </p:nvPicPr>
        <p:blipFill>
          <a:blip r:embed="rId3"/>
          <a:stretch>
            <a:fillRect/>
          </a:stretch>
        </p:blipFill>
        <p:spPr>
          <a:xfrm>
            <a:off x="561329" y="914400"/>
            <a:ext cx="8021341" cy="5943600"/>
          </a:xfrm>
          <a:prstGeom prst="rect">
            <a:avLst/>
          </a:prstGeom>
        </p:spPr>
      </p:pic>
    </p:spTree>
    <p:extLst>
      <p:ext uri="{BB962C8B-B14F-4D97-AF65-F5344CB8AC3E}">
        <p14:creationId xmlns:p14="http://schemas.microsoft.com/office/powerpoint/2010/main" val="2048817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098E1-3296-2E43-CD41-DD3EEB772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89779-54AB-288E-991C-15D220A42B37}"/>
              </a:ext>
            </a:extLst>
          </p:cNvPr>
          <p:cNvSpPr>
            <a:spLocks noGrp="1"/>
          </p:cNvSpPr>
          <p:nvPr>
            <p:ph type="title"/>
          </p:nvPr>
        </p:nvSpPr>
        <p:spPr>
          <a:xfrm>
            <a:off x="0" y="36583"/>
            <a:ext cx="8738648" cy="493762"/>
          </a:xfrm>
        </p:spPr>
        <p:txBody>
          <a:bodyPr>
            <a:noAutofit/>
          </a:bodyPr>
          <a:lstStyle/>
          <a:p>
            <a:r>
              <a:rPr lang="en-US" sz="3000" b="1" dirty="0">
                <a:solidFill>
                  <a:schemeClr val="accent2">
                    <a:lumMod val="50000"/>
                  </a:schemeClr>
                </a:solidFill>
                <a:latin typeface="Calisto MT" panose="02040603050505030304" pitchFamily="18" charset="0"/>
              </a:rPr>
              <a:t> UML Diagrams-Sequence Diagram</a:t>
            </a:r>
          </a:p>
        </p:txBody>
      </p:sp>
      <p:sp>
        <p:nvSpPr>
          <p:cNvPr id="7" name="Slide Number Placeholder 6">
            <a:extLst>
              <a:ext uri="{FF2B5EF4-FFF2-40B4-BE49-F238E27FC236}">
                <a16:creationId xmlns:a16="http://schemas.microsoft.com/office/drawing/2014/main" id="{60231386-96C3-B6A9-38FC-CC3FC49AB234}"/>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53</a:t>
            </a:fld>
            <a:endParaRPr lang="en-US" sz="1400" b="1" dirty="0">
              <a:solidFill>
                <a:schemeClr val="tx1"/>
              </a:solidFill>
              <a:latin typeface="Calisto MT" panose="02040603050505030304" pitchFamily="18" charset="0"/>
            </a:endParaRPr>
          </a:p>
        </p:txBody>
      </p:sp>
      <p:pic>
        <p:nvPicPr>
          <p:cNvPr id="11" name="Content Placeholder 10">
            <a:extLst>
              <a:ext uri="{FF2B5EF4-FFF2-40B4-BE49-F238E27FC236}">
                <a16:creationId xmlns:a16="http://schemas.microsoft.com/office/drawing/2014/main" id="{3033EC1E-32B7-6E6B-00FC-BFFC6FA57B0B}"/>
              </a:ext>
            </a:extLst>
          </p:cNvPr>
          <p:cNvPicPr>
            <a:picLocks noGrp="1" noChangeAspect="1"/>
          </p:cNvPicPr>
          <p:nvPr>
            <p:ph idx="1"/>
          </p:nvPr>
        </p:nvPicPr>
        <p:blipFill>
          <a:blip r:embed="rId3"/>
          <a:stretch>
            <a:fillRect/>
          </a:stretch>
        </p:blipFill>
        <p:spPr>
          <a:xfrm>
            <a:off x="2217222" y="777226"/>
            <a:ext cx="4709555" cy="6080774"/>
          </a:xfrm>
          <a:prstGeom prst="rect">
            <a:avLst/>
          </a:prstGeom>
        </p:spPr>
      </p:pic>
    </p:spTree>
    <p:extLst>
      <p:ext uri="{BB962C8B-B14F-4D97-AF65-F5344CB8AC3E}">
        <p14:creationId xmlns:p14="http://schemas.microsoft.com/office/powerpoint/2010/main" val="3506299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3EC29-B89A-09B0-6EFF-E3B2D9BB6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AB297-A823-AB1C-F8FC-1BDDE8158C4D}"/>
              </a:ext>
            </a:extLst>
          </p:cNvPr>
          <p:cNvSpPr>
            <a:spLocks noGrp="1"/>
          </p:cNvSpPr>
          <p:nvPr>
            <p:ph type="title"/>
          </p:nvPr>
        </p:nvSpPr>
        <p:spPr>
          <a:xfrm>
            <a:off x="0" y="283464"/>
            <a:ext cx="8738648" cy="493762"/>
          </a:xfrm>
        </p:spPr>
        <p:txBody>
          <a:bodyPr>
            <a:noAutofit/>
          </a:bodyPr>
          <a:lstStyle/>
          <a:p>
            <a:r>
              <a:rPr lang="en-US" sz="3000" b="1" dirty="0">
                <a:solidFill>
                  <a:schemeClr val="accent2">
                    <a:lumMod val="50000"/>
                  </a:schemeClr>
                </a:solidFill>
                <a:latin typeface="Calisto MT" panose="02040603050505030304" pitchFamily="18" charset="0"/>
              </a:rPr>
              <a:t> Activity Diagram</a:t>
            </a:r>
          </a:p>
        </p:txBody>
      </p:sp>
      <p:sp>
        <p:nvSpPr>
          <p:cNvPr id="7" name="Slide Number Placeholder 6">
            <a:extLst>
              <a:ext uri="{FF2B5EF4-FFF2-40B4-BE49-F238E27FC236}">
                <a16:creationId xmlns:a16="http://schemas.microsoft.com/office/drawing/2014/main" id="{96A19222-B4C3-76CD-2045-4AD39A2A6452}"/>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54</a:t>
            </a:fld>
            <a:endParaRPr lang="en-US" sz="1400" b="1" dirty="0">
              <a:solidFill>
                <a:schemeClr val="tx1"/>
              </a:solidFill>
              <a:latin typeface="Calisto MT" panose="02040603050505030304" pitchFamily="18" charset="0"/>
            </a:endParaRPr>
          </a:p>
        </p:txBody>
      </p:sp>
      <p:pic>
        <p:nvPicPr>
          <p:cNvPr id="18" name="Content Placeholder 17">
            <a:extLst>
              <a:ext uri="{FF2B5EF4-FFF2-40B4-BE49-F238E27FC236}">
                <a16:creationId xmlns:a16="http://schemas.microsoft.com/office/drawing/2014/main" id="{28AEF15A-90E7-4308-1790-2273432D144F}"/>
              </a:ext>
            </a:extLst>
          </p:cNvPr>
          <p:cNvPicPr>
            <a:picLocks noGrp="1" noChangeAspect="1"/>
          </p:cNvPicPr>
          <p:nvPr>
            <p:ph idx="1"/>
          </p:nvPr>
        </p:nvPicPr>
        <p:blipFill>
          <a:blip r:embed="rId3"/>
          <a:srcRect t="1053" r="1680"/>
          <a:stretch>
            <a:fillRect/>
          </a:stretch>
        </p:blipFill>
        <p:spPr>
          <a:xfrm>
            <a:off x="823916" y="704088"/>
            <a:ext cx="7228466" cy="6153912"/>
          </a:xfrm>
          <a:prstGeom prst="rect">
            <a:avLst/>
          </a:prstGeom>
        </p:spPr>
      </p:pic>
    </p:spTree>
    <p:extLst>
      <p:ext uri="{BB962C8B-B14F-4D97-AF65-F5344CB8AC3E}">
        <p14:creationId xmlns:p14="http://schemas.microsoft.com/office/powerpoint/2010/main" val="346874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33227-D14D-CA80-96DF-3B0B91D6CB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F06F78-F721-B807-D403-E3A4458487A5}"/>
              </a:ext>
            </a:extLst>
          </p:cNvPr>
          <p:cNvSpPr>
            <a:spLocks noGrp="1"/>
          </p:cNvSpPr>
          <p:nvPr>
            <p:ph type="title"/>
          </p:nvPr>
        </p:nvSpPr>
        <p:spPr>
          <a:xfrm>
            <a:off x="64738" y="136524"/>
            <a:ext cx="8738648" cy="747237"/>
          </a:xfrm>
        </p:spPr>
        <p:txBody>
          <a:bodyPr>
            <a:noAutofit/>
          </a:bodyPr>
          <a:lstStyle/>
          <a:p>
            <a:r>
              <a:rPr lang="en-US" sz="3000" b="1" dirty="0">
                <a:solidFill>
                  <a:schemeClr val="accent2">
                    <a:lumMod val="50000"/>
                  </a:schemeClr>
                </a:solidFill>
                <a:latin typeface="Calisto MT" panose="02040603050505030304" pitchFamily="18" charset="0"/>
              </a:rPr>
              <a:t>5. Title Justification</a:t>
            </a:r>
          </a:p>
        </p:txBody>
      </p:sp>
      <p:sp>
        <p:nvSpPr>
          <p:cNvPr id="3" name="Content Placeholder 2">
            <a:extLst>
              <a:ext uri="{FF2B5EF4-FFF2-40B4-BE49-F238E27FC236}">
                <a16:creationId xmlns:a16="http://schemas.microsoft.com/office/drawing/2014/main" id="{2ACE3AF6-5B97-1E25-2D6B-40936E326E69}"/>
              </a:ext>
            </a:extLst>
          </p:cNvPr>
          <p:cNvSpPr>
            <a:spLocks noGrp="1"/>
          </p:cNvSpPr>
          <p:nvPr>
            <p:ph idx="1"/>
          </p:nvPr>
        </p:nvSpPr>
        <p:spPr>
          <a:xfrm>
            <a:off x="203454" y="883761"/>
            <a:ext cx="8174736" cy="5286574"/>
          </a:xfrm>
        </p:spPr>
        <p:txBody>
          <a:bodyPr numCol="1">
            <a:normAutofit/>
          </a:bodyPr>
          <a:lstStyle/>
          <a:p>
            <a:pPr algn="just">
              <a:lnSpc>
                <a:spcPct val="100000"/>
              </a:lnSpc>
            </a:pPr>
            <a:r>
              <a:rPr lang="en-US" sz="1800" dirty="0"/>
              <a:t>“KisanConnect” shows that the platform connects farmers with </a:t>
            </a:r>
            <a:r>
              <a:rPr lang="en-US" sz="1800" dirty="0" err="1"/>
              <a:t>Rythu</a:t>
            </a:r>
            <a:r>
              <a:rPr lang="en-US" sz="1800" dirty="0"/>
              <a:t> Seva </a:t>
            </a:r>
            <a:r>
              <a:rPr lang="en-US" sz="1800" dirty="0" err="1"/>
              <a:t>Kendras</a:t>
            </a:r>
            <a:r>
              <a:rPr lang="en-US" sz="1800" dirty="0"/>
              <a:t> (RSKs).</a:t>
            </a:r>
          </a:p>
          <a:p>
            <a:pPr algn="just">
              <a:lnSpc>
                <a:spcPct val="100000"/>
              </a:lnSpc>
            </a:pPr>
            <a:r>
              <a:rPr lang="en-US" sz="1800" dirty="0"/>
              <a:t>The title highlights easy communication and access to services for farmers.</a:t>
            </a:r>
          </a:p>
          <a:p>
            <a:pPr algn="just">
              <a:lnSpc>
                <a:spcPct val="100000"/>
              </a:lnSpc>
            </a:pPr>
            <a:r>
              <a:rPr lang="en-US" sz="1800" dirty="0"/>
              <a:t>“Unified Platform” means all services are available in one place instead of multiple sources.</a:t>
            </a:r>
          </a:p>
          <a:p>
            <a:pPr algn="just">
              <a:lnSpc>
                <a:spcPct val="100000"/>
              </a:lnSpc>
            </a:pPr>
            <a:r>
              <a:rPr lang="en-US" sz="1800" dirty="0"/>
              <a:t>“Smart Service” indicates the use of digital tools and technology to improve efficiency.</a:t>
            </a:r>
          </a:p>
          <a:p>
            <a:pPr algn="just">
              <a:lnSpc>
                <a:spcPct val="100000"/>
              </a:lnSpc>
            </a:pPr>
            <a:r>
              <a:rPr lang="en-US" sz="1800" dirty="0"/>
              <a:t>The title clearly states that both Farmers and RSKs are the main users of the platform.</a:t>
            </a:r>
          </a:p>
          <a:p>
            <a:pPr algn="just">
              <a:lnSpc>
                <a:spcPct val="100000"/>
              </a:lnSpc>
            </a:pPr>
            <a:r>
              <a:rPr lang="en-US" sz="1800" dirty="0"/>
              <a:t>It reflects the goal of making agricultural services simple, accessible, and well-organized.</a:t>
            </a:r>
          </a:p>
          <a:p>
            <a:pPr marL="0" indent="0" algn="ctr">
              <a:lnSpc>
                <a:spcPct val="100000"/>
              </a:lnSpc>
              <a:buNone/>
            </a:pPr>
            <a:endParaRPr lang="en-US" sz="1800" dirty="0">
              <a:latin typeface="Calisto MT" panose="02040603050505030304" pitchFamily="18" charset="0"/>
            </a:endParaRPr>
          </a:p>
          <a:p>
            <a:pPr marL="0" indent="0">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gn="ctr">
              <a:lnSpc>
                <a:spcPct val="100000"/>
              </a:lnSpc>
              <a:buNone/>
            </a:pPr>
            <a:endParaRPr lang="en-US" sz="1800" dirty="0">
              <a:latin typeface="Calisto MT" panose="02040603050505030304" pitchFamily="18" charset="0"/>
            </a:endParaRPr>
          </a:p>
          <a:p>
            <a:pPr marL="0" indent="0">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16CF50A4-C2F1-7297-9FFF-40FF779BFA52}"/>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6</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2925564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64835-452D-EF5B-DF96-BE64D977A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117D6B-ED0D-D20E-7940-245E8DC8FA4D}"/>
              </a:ext>
            </a:extLst>
          </p:cNvPr>
          <p:cNvSpPr>
            <a:spLocks noGrp="1"/>
          </p:cNvSpPr>
          <p:nvPr>
            <p:ph type="title"/>
          </p:nvPr>
        </p:nvSpPr>
        <p:spPr>
          <a:xfrm>
            <a:off x="85274" y="0"/>
            <a:ext cx="8738648" cy="747237"/>
          </a:xfrm>
        </p:spPr>
        <p:txBody>
          <a:bodyPr>
            <a:noAutofit/>
          </a:bodyPr>
          <a:lstStyle/>
          <a:p>
            <a:r>
              <a:rPr lang="en-US" sz="3000" b="1" dirty="0">
                <a:solidFill>
                  <a:schemeClr val="accent2">
                    <a:lumMod val="50000"/>
                  </a:schemeClr>
                </a:solidFill>
                <a:latin typeface="Calisto MT" panose="02040603050505030304" pitchFamily="18" charset="0"/>
              </a:rPr>
              <a:t>6. Literature Survey-1</a:t>
            </a:r>
          </a:p>
        </p:txBody>
      </p:sp>
      <p:sp>
        <p:nvSpPr>
          <p:cNvPr id="3" name="Content Placeholder 2">
            <a:extLst>
              <a:ext uri="{FF2B5EF4-FFF2-40B4-BE49-F238E27FC236}">
                <a16:creationId xmlns:a16="http://schemas.microsoft.com/office/drawing/2014/main" id="{403F1833-81C6-A4DE-84A8-449960EE16FA}"/>
              </a:ext>
            </a:extLst>
          </p:cNvPr>
          <p:cNvSpPr>
            <a:spLocks noGrp="1"/>
          </p:cNvSpPr>
          <p:nvPr>
            <p:ph idx="1"/>
          </p:nvPr>
        </p:nvSpPr>
        <p:spPr>
          <a:xfrm>
            <a:off x="202676" y="689156"/>
            <a:ext cx="8738648" cy="5870705"/>
          </a:xfrm>
        </p:spPr>
        <p:txBody>
          <a:bodyPr numCol="1">
            <a:normAutofit fontScale="25000" lnSpcReduction="20000"/>
          </a:bodyPr>
          <a:lstStyle/>
          <a:p>
            <a:pPr marL="0" indent="0" algn="just">
              <a:lnSpc>
                <a:spcPct val="120000"/>
              </a:lnSpc>
              <a:buNone/>
            </a:pPr>
            <a:r>
              <a:rPr lang="en-US" sz="6800" b="1" dirty="0">
                <a:solidFill>
                  <a:schemeClr val="accent2">
                    <a:lumMod val="50000"/>
                  </a:schemeClr>
                </a:solidFill>
                <a:cs typeface="Arial" panose="020B0604020202020204" pitchFamily="34" charset="0"/>
              </a:rPr>
              <a:t>Title:</a:t>
            </a:r>
            <a:r>
              <a:rPr lang="en-US" sz="6800" dirty="0">
                <a:solidFill>
                  <a:schemeClr val="accent2">
                    <a:lumMod val="50000"/>
                  </a:schemeClr>
                </a:solidFill>
                <a:cs typeface="Arial" panose="020B0604020202020204" pitchFamily="34" charset="0"/>
              </a:rPr>
              <a:t> </a:t>
            </a:r>
            <a:r>
              <a:rPr lang="en-IN" sz="6800" dirty="0"/>
              <a:t>FARMERS ASSISTANT WEB APPLICATION</a:t>
            </a:r>
          </a:p>
          <a:p>
            <a:pPr marL="0" indent="0" algn="just">
              <a:lnSpc>
                <a:spcPct val="120000"/>
              </a:lnSpc>
              <a:buNone/>
            </a:pPr>
            <a:r>
              <a:rPr lang="en-US" sz="6800" b="1" dirty="0">
                <a:solidFill>
                  <a:schemeClr val="accent2">
                    <a:lumMod val="50000"/>
                  </a:schemeClr>
                </a:solidFill>
                <a:cs typeface="Arial" panose="020B0604020202020204" pitchFamily="34" charset="0"/>
              </a:rPr>
              <a:t>Journal Details: </a:t>
            </a:r>
            <a:r>
              <a:rPr lang="en-US" sz="6800" dirty="0"/>
              <a:t>International Research Journal of Modernization in Engineering Technology and Science, Volume:07/Issue:03/March-2025</a:t>
            </a:r>
          </a:p>
          <a:p>
            <a:pPr marL="0" indent="0" algn="just">
              <a:lnSpc>
                <a:spcPct val="120000"/>
              </a:lnSpc>
              <a:buNone/>
            </a:pPr>
            <a:r>
              <a:rPr lang="en-US" sz="6800" b="1" dirty="0">
                <a:solidFill>
                  <a:schemeClr val="accent2">
                    <a:lumMod val="50000"/>
                  </a:schemeClr>
                </a:solidFill>
                <a:cs typeface="Arial" panose="020B0604020202020204" pitchFamily="34" charset="0"/>
              </a:rPr>
              <a:t>Description: </a:t>
            </a:r>
          </a:p>
          <a:p>
            <a:pPr marL="0" indent="0" algn="just">
              <a:lnSpc>
                <a:spcPct val="120000"/>
              </a:lnSpc>
              <a:buNone/>
            </a:pPr>
            <a:r>
              <a:rPr lang="en-US" sz="6800" dirty="0"/>
              <a:t>The Farmer Assistant Application is a comprehensive digital platform designed to support farmers by providing crucial agricultural insights and services. It integrates crop prediction using machine learning models to help farmers optimize their yield based on soil conditions and historical data. The application offers real-time weather updates to assist in decision-making regarding irrigation and harvesting. Additionally, it provides information on government subsidies, ensuring farmers are aware of financial aid and schemes available to them. A labor-finding feature connects farmers with agricultural workers, addressing workforce shortages. </a:t>
            </a:r>
          </a:p>
          <a:p>
            <a:pPr marL="0" indent="0" algn="just">
              <a:lnSpc>
                <a:spcPct val="120000"/>
              </a:lnSpc>
              <a:buNone/>
            </a:pPr>
            <a:r>
              <a:rPr lang="en-US" sz="6800" b="1" dirty="0">
                <a:solidFill>
                  <a:schemeClr val="accent2">
                    <a:lumMod val="50000"/>
                  </a:schemeClr>
                </a:solidFill>
                <a:cs typeface="Arial" panose="020B0604020202020204" pitchFamily="34" charset="0"/>
              </a:rPr>
              <a:t>Observations:</a:t>
            </a:r>
            <a:endParaRPr lang="en-US" sz="6800" dirty="0"/>
          </a:p>
          <a:p>
            <a:pPr marL="342900" indent="-342900" algn="just">
              <a:lnSpc>
                <a:spcPct val="120000"/>
              </a:lnSpc>
              <a:spcBef>
                <a:spcPts val="0"/>
              </a:spcBef>
              <a:buAutoNum type="arabicPeriod"/>
            </a:pPr>
            <a:r>
              <a:rPr lang="en-US" sz="6800" dirty="0"/>
              <a:t>Automating and centralizing agricultural information saves time and reduces the cost of operations..</a:t>
            </a:r>
          </a:p>
          <a:p>
            <a:pPr marL="342900" indent="-342900" algn="just">
              <a:lnSpc>
                <a:spcPct val="120000"/>
              </a:lnSpc>
              <a:spcBef>
                <a:spcPts val="0"/>
              </a:spcBef>
              <a:buAutoNum type="arabicPeriod"/>
            </a:pPr>
            <a:r>
              <a:rPr lang="en-US" sz="6800" dirty="0"/>
              <a:t>Keeps farmers informed about subsidies, grants, and welfare programs, helping them receive financial support easily.</a:t>
            </a:r>
          </a:p>
          <a:p>
            <a:pPr marL="0" indent="0" algn="just">
              <a:lnSpc>
                <a:spcPct val="120000"/>
              </a:lnSpc>
              <a:spcBef>
                <a:spcPts val="0"/>
              </a:spcBef>
              <a:buNone/>
            </a:pPr>
            <a:r>
              <a:rPr lang="en-US" sz="6800" b="1" dirty="0">
                <a:solidFill>
                  <a:schemeClr val="accent2">
                    <a:lumMod val="50000"/>
                  </a:schemeClr>
                </a:solidFill>
                <a:cs typeface="Arial" panose="020B0604020202020204" pitchFamily="34" charset="0"/>
              </a:rPr>
              <a:t>Scope:</a:t>
            </a:r>
            <a:endParaRPr lang="en-US" sz="6800" dirty="0"/>
          </a:p>
          <a:p>
            <a:pPr marL="342900" indent="-342900" algn="just">
              <a:lnSpc>
                <a:spcPct val="120000"/>
              </a:lnSpc>
              <a:spcBef>
                <a:spcPts val="0"/>
              </a:spcBef>
              <a:buAutoNum type="arabicPeriod"/>
            </a:pPr>
            <a:r>
              <a:rPr lang="en-US" sz="6800" dirty="0"/>
              <a:t>Many rural areas lack stable internet, limiting app accessibility and real-time data updates.</a:t>
            </a:r>
          </a:p>
          <a:p>
            <a:pPr marL="342900" indent="-342900" algn="just">
              <a:lnSpc>
                <a:spcPct val="120000"/>
              </a:lnSpc>
              <a:spcBef>
                <a:spcPts val="0"/>
              </a:spcBef>
              <a:buAutoNum type="arabicPeriod"/>
            </a:pPr>
            <a:r>
              <a:rPr lang="en-US" sz="6800" dirty="0"/>
              <a:t>Developing and maintaining the platform, along with training farmers, may involve high initial costs.</a:t>
            </a: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51183E24-0A98-4771-582B-ED9F5309C42F}"/>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7</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1544482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091B3-806C-36D1-33AB-61EFCC16B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FDB0B-01D7-CEBB-91D5-59EE4DFD6EA2}"/>
              </a:ext>
            </a:extLst>
          </p:cNvPr>
          <p:cNvSpPr>
            <a:spLocks noGrp="1"/>
          </p:cNvSpPr>
          <p:nvPr>
            <p:ph type="title"/>
          </p:nvPr>
        </p:nvSpPr>
        <p:spPr>
          <a:xfrm>
            <a:off x="85274" y="0"/>
            <a:ext cx="8738648" cy="747237"/>
          </a:xfrm>
        </p:spPr>
        <p:txBody>
          <a:bodyPr>
            <a:noAutofit/>
          </a:bodyPr>
          <a:lstStyle/>
          <a:p>
            <a:r>
              <a:rPr lang="en-US" sz="3000" b="1" dirty="0">
                <a:solidFill>
                  <a:schemeClr val="accent2">
                    <a:lumMod val="50000"/>
                  </a:schemeClr>
                </a:solidFill>
                <a:latin typeface="Calisto MT" panose="02040603050505030304" pitchFamily="18" charset="0"/>
              </a:rPr>
              <a:t>6. Literature Survey-2</a:t>
            </a:r>
          </a:p>
        </p:txBody>
      </p:sp>
      <p:sp>
        <p:nvSpPr>
          <p:cNvPr id="3" name="Content Placeholder 2">
            <a:extLst>
              <a:ext uri="{FF2B5EF4-FFF2-40B4-BE49-F238E27FC236}">
                <a16:creationId xmlns:a16="http://schemas.microsoft.com/office/drawing/2014/main" id="{49138FB5-0C97-01AB-D0A2-F2D5F18FF31F}"/>
              </a:ext>
            </a:extLst>
          </p:cNvPr>
          <p:cNvSpPr>
            <a:spLocks noGrp="1"/>
          </p:cNvSpPr>
          <p:nvPr>
            <p:ph idx="1"/>
          </p:nvPr>
        </p:nvSpPr>
        <p:spPr>
          <a:xfrm>
            <a:off x="85274" y="668208"/>
            <a:ext cx="8738648" cy="5870705"/>
          </a:xfrm>
        </p:spPr>
        <p:txBody>
          <a:bodyPr numCol="1">
            <a:normAutofit fontScale="25000" lnSpcReduction="20000"/>
          </a:bodyPr>
          <a:lstStyle/>
          <a:p>
            <a:pPr marL="0" indent="0" algn="just">
              <a:buNone/>
            </a:pPr>
            <a:r>
              <a:rPr lang="en-US" sz="6800" b="1" dirty="0">
                <a:solidFill>
                  <a:schemeClr val="accent2">
                    <a:lumMod val="50000"/>
                  </a:schemeClr>
                </a:solidFill>
                <a:cs typeface="Arial" panose="020B0604020202020204" pitchFamily="34" charset="0"/>
              </a:rPr>
              <a:t>Title</a:t>
            </a:r>
            <a:r>
              <a:rPr lang="en-US" sz="6400" b="1" dirty="0">
                <a:solidFill>
                  <a:schemeClr val="accent2">
                    <a:lumMod val="50000"/>
                  </a:schemeClr>
                </a:solidFill>
                <a:cs typeface="Arial" panose="020B0604020202020204" pitchFamily="34" charset="0"/>
              </a:rPr>
              <a:t>:</a:t>
            </a:r>
            <a:r>
              <a:rPr lang="en-US" sz="6400" dirty="0">
                <a:solidFill>
                  <a:schemeClr val="accent2">
                    <a:lumMod val="50000"/>
                  </a:schemeClr>
                </a:solidFill>
                <a:cs typeface="Arial" panose="020B0604020202020204" pitchFamily="34" charset="0"/>
              </a:rPr>
              <a:t> </a:t>
            </a:r>
            <a:r>
              <a:rPr lang="en-US" sz="7200" dirty="0"/>
              <a:t>SMART-AGRI CONNECT: An Integrated Platform for Farmers Utilizing ML-Driven Recommendations and Real-Time Tracking</a:t>
            </a:r>
          </a:p>
          <a:p>
            <a:pPr marL="0" indent="0" algn="just">
              <a:lnSpc>
                <a:spcPct val="120000"/>
              </a:lnSpc>
              <a:buNone/>
            </a:pPr>
            <a:r>
              <a:rPr lang="en-US" sz="6800" b="1" dirty="0">
                <a:solidFill>
                  <a:schemeClr val="accent2">
                    <a:lumMod val="50000"/>
                  </a:schemeClr>
                </a:solidFill>
                <a:cs typeface="Arial" panose="020B0604020202020204" pitchFamily="34" charset="0"/>
              </a:rPr>
              <a:t>Journal Details:</a:t>
            </a:r>
            <a:r>
              <a:rPr lang="en-US" sz="6800" dirty="0">
                <a:cs typeface="Arial" panose="020B0604020202020204" pitchFamily="34" charset="0"/>
              </a:rPr>
              <a:t>2025 International Conference on Knowledge Engineering and Communication Systems (ICKECS)Description</a:t>
            </a:r>
          </a:p>
          <a:p>
            <a:pPr marL="0" indent="0" algn="just">
              <a:lnSpc>
                <a:spcPct val="120000"/>
              </a:lnSpc>
              <a:buNone/>
            </a:pPr>
            <a:r>
              <a:rPr lang="en-US" sz="6800" b="1" dirty="0">
                <a:solidFill>
                  <a:schemeClr val="accent2">
                    <a:lumMod val="50000"/>
                  </a:schemeClr>
                </a:solidFill>
                <a:cs typeface="Arial" panose="020B0604020202020204" pitchFamily="34" charset="0"/>
              </a:rPr>
              <a:t>Description: </a:t>
            </a:r>
            <a:r>
              <a:rPr lang="en-US" sz="7200" dirty="0"/>
              <a:t>The agricultural sector faces numerous challenges, including limited market access, inefficient supply chains, and inadequate platforms for farmers to showcase and sell their products. To address these issues, this paper explores the development of an integrated mobile application designed specifically for farmers. The app aims to combine the functionalities of e-commerce, social media, marketing, and news into a single platform, enabling farmers to build customizable profiles, manage inventory, and directly connect with consumers and businesses. It integrates tools such as an interactive map for locating nearby farmers and their products, Artificial Intelligence/Machine Learning- driven recommendations, and flexible selling options without traditional weight limitations.</a:t>
            </a:r>
          </a:p>
          <a:p>
            <a:pPr marL="0" indent="0" algn="just">
              <a:lnSpc>
                <a:spcPct val="120000"/>
              </a:lnSpc>
              <a:buNone/>
            </a:pPr>
            <a:r>
              <a:rPr lang="en-US" sz="7200" b="1" dirty="0">
                <a:solidFill>
                  <a:schemeClr val="accent2">
                    <a:lumMod val="50000"/>
                  </a:schemeClr>
                </a:solidFill>
              </a:rPr>
              <a:t>Observation:</a:t>
            </a:r>
          </a:p>
          <a:p>
            <a:pPr marL="0" indent="0" algn="just">
              <a:lnSpc>
                <a:spcPct val="120000"/>
              </a:lnSpc>
              <a:buNone/>
            </a:pPr>
            <a:r>
              <a:rPr lang="en-US" altLang="en-US" sz="7200" dirty="0"/>
              <a:t>1.  Combines marketing, and news—offering farmers multiple services in one app.</a:t>
            </a:r>
          </a:p>
          <a:p>
            <a:pPr marL="0" lvl="0" indent="0" algn="just" eaLnBrk="0" fontAlgn="base" hangingPunct="0">
              <a:lnSpc>
                <a:spcPct val="100000"/>
              </a:lnSpc>
              <a:spcBef>
                <a:spcPct val="0"/>
              </a:spcBef>
              <a:spcAft>
                <a:spcPct val="0"/>
              </a:spcAft>
              <a:buNone/>
            </a:pPr>
            <a:r>
              <a:rPr lang="en-US" altLang="en-US" sz="7200" dirty="0"/>
              <a:t>2.  Allows farmers to manage stock, track availability, and reduce waste caused by unsold produce.</a:t>
            </a:r>
          </a:p>
          <a:p>
            <a:pPr marL="0" lvl="0" indent="0" algn="just" eaLnBrk="0" fontAlgn="base" hangingPunct="0">
              <a:lnSpc>
                <a:spcPct val="100000"/>
              </a:lnSpc>
              <a:spcBef>
                <a:spcPct val="0"/>
              </a:spcBef>
              <a:spcAft>
                <a:spcPct val="0"/>
              </a:spcAft>
              <a:buNone/>
            </a:pPr>
            <a:r>
              <a:rPr lang="en-US" sz="6800" b="1" dirty="0">
                <a:solidFill>
                  <a:schemeClr val="accent2">
                    <a:lumMod val="50000"/>
                  </a:schemeClr>
                </a:solidFill>
                <a:cs typeface="Arial" panose="020B0604020202020204" pitchFamily="34" charset="0"/>
              </a:rPr>
              <a:t>Scope:</a:t>
            </a:r>
            <a:endParaRPr lang="en-US" sz="6800" dirty="0"/>
          </a:p>
          <a:p>
            <a:pPr marL="342900" indent="-342900" algn="just">
              <a:lnSpc>
                <a:spcPct val="120000"/>
              </a:lnSpc>
              <a:spcBef>
                <a:spcPts val="0"/>
              </a:spcBef>
              <a:buAutoNum type="arabicPeriod"/>
            </a:pPr>
            <a:r>
              <a:rPr lang="en-US" sz="7200" dirty="0"/>
              <a:t>Rural areas may have poor internet access, limiting consistent app usage</a:t>
            </a:r>
            <a:r>
              <a:rPr lang="en-US" sz="6800" dirty="0"/>
              <a:t>.</a:t>
            </a:r>
          </a:p>
          <a:p>
            <a:pPr marL="342900" indent="-342900" algn="just">
              <a:lnSpc>
                <a:spcPct val="120000"/>
              </a:lnSpc>
              <a:spcBef>
                <a:spcPts val="0"/>
              </a:spcBef>
              <a:buAutoNum type="arabicPeriod"/>
            </a:pPr>
            <a:r>
              <a:rPr lang="en-US" sz="7200" dirty="0"/>
              <a:t>Farmers and staff might need training sessions to fully utilize all features of the app.</a:t>
            </a:r>
            <a:endParaRPr lang="en-US" sz="1800" dirty="0"/>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73FCDD82-59D8-8B6C-96F9-D37EF6390158}"/>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8</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362532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6245F-C1EB-BAFA-679A-AF99AF54F7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F0D2F-11E3-2008-1943-8B88EE7BCA5E}"/>
              </a:ext>
            </a:extLst>
          </p:cNvPr>
          <p:cNvSpPr>
            <a:spLocks noGrp="1"/>
          </p:cNvSpPr>
          <p:nvPr>
            <p:ph type="title"/>
          </p:nvPr>
        </p:nvSpPr>
        <p:spPr>
          <a:xfrm>
            <a:off x="202676" y="0"/>
            <a:ext cx="8738648" cy="747237"/>
          </a:xfrm>
        </p:spPr>
        <p:txBody>
          <a:bodyPr>
            <a:noAutofit/>
          </a:bodyPr>
          <a:lstStyle/>
          <a:p>
            <a:r>
              <a:rPr lang="en-US" sz="3000" b="1" dirty="0">
                <a:solidFill>
                  <a:schemeClr val="accent2">
                    <a:lumMod val="50000"/>
                  </a:schemeClr>
                </a:solidFill>
                <a:latin typeface="Calisto MT" panose="02040603050505030304" pitchFamily="18" charset="0"/>
              </a:rPr>
              <a:t>6. Literature Survey-3</a:t>
            </a:r>
          </a:p>
        </p:txBody>
      </p:sp>
      <p:sp>
        <p:nvSpPr>
          <p:cNvPr id="3" name="Content Placeholder 2">
            <a:extLst>
              <a:ext uri="{FF2B5EF4-FFF2-40B4-BE49-F238E27FC236}">
                <a16:creationId xmlns:a16="http://schemas.microsoft.com/office/drawing/2014/main" id="{D36550EB-E947-6300-90B4-61A429CD2C69}"/>
              </a:ext>
            </a:extLst>
          </p:cNvPr>
          <p:cNvSpPr>
            <a:spLocks noGrp="1"/>
          </p:cNvSpPr>
          <p:nvPr>
            <p:ph idx="1"/>
          </p:nvPr>
        </p:nvSpPr>
        <p:spPr>
          <a:xfrm>
            <a:off x="202676" y="747237"/>
            <a:ext cx="8738648" cy="5870705"/>
          </a:xfrm>
        </p:spPr>
        <p:txBody>
          <a:bodyPr numCol="1">
            <a:normAutofit fontScale="92500" lnSpcReduction="20000"/>
          </a:bodyPr>
          <a:lstStyle/>
          <a:p>
            <a:pPr marL="0" indent="0" algn="just">
              <a:lnSpc>
                <a:spcPct val="110000"/>
              </a:lnSpc>
              <a:buNone/>
            </a:pPr>
            <a:r>
              <a:rPr lang="en-US" sz="1900" b="1" dirty="0">
                <a:solidFill>
                  <a:schemeClr val="accent2">
                    <a:lumMod val="50000"/>
                  </a:schemeClr>
                </a:solidFill>
                <a:cs typeface="Arial" panose="020B0604020202020204" pitchFamily="34" charset="0"/>
              </a:rPr>
              <a:t>Title:</a:t>
            </a:r>
            <a:r>
              <a:rPr lang="en-US" sz="1900" dirty="0">
                <a:solidFill>
                  <a:schemeClr val="accent2">
                    <a:lumMod val="50000"/>
                  </a:schemeClr>
                </a:solidFill>
                <a:cs typeface="Arial" panose="020B0604020202020204" pitchFamily="34" charset="0"/>
              </a:rPr>
              <a:t> </a:t>
            </a:r>
            <a:r>
              <a:rPr lang="en-US" sz="1900" dirty="0"/>
              <a:t>A Farmer Assistance Smartphone Application with Crop Planner, Crop Disease Help, Agri-expert Search, and Crop Suggestion Features</a:t>
            </a:r>
          </a:p>
          <a:p>
            <a:pPr marL="0" indent="0" algn="just">
              <a:lnSpc>
                <a:spcPct val="110000"/>
              </a:lnSpc>
              <a:buNone/>
            </a:pPr>
            <a:r>
              <a:rPr lang="en-US" sz="1900" b="1" dirty="0">
                <a:solidFill>
                  <a:schemeClr val="accent2">
                    <a:lumMod val="50000"/>
                  </a:schemeClr>
                </a:solidFill>
                <a:cs typeface="Arial" panose="020B0604020202020204" pitchFamily="34" charset="0"/>
              </a:rPr>
              <a:t>Journal Details:</a:t>
            </a:r>
            <a:r>
              <a:rPr lang="en-US" sz="1900" dirty="0"/>
              <a:t>2024 IEEE </a:t>
            </a:r>
            <a:r>
              <a:rPr lang="en-US" sz="1800" dirty="0"/>
              <a:t>International Conference </a:t>
            </a:r>
            <a:endParaRPr lang="en-US" sz="1800" dirty="0">
              <a:cs typeface="Arial" panose="020B0604020202020204" pitchFamily="34" charset="0"/>
            </a:endParaRPr>
          </a:p>
          <a:p>
            <a:pPr marL="0" indent="0" algn="just">
              <a:lnSpc>
                <a:spcPct val="110000"/>
              </a:lnSpc>
              <a:buNone/>
            </a:pPr>
            <a:r>
              <a:rPr lang="en-US" sz="1800" b="1" dirty="0">
                <a:solidFill>
                  <a:schemeClr val="accent2">
                    <a:lumMod val="50000"/>
                  </a:schemeClr>
                </a:solidFill>
                <a:cs typeface="Arial" panose="020B0604020202020204" pitchFamily="34" charset="0"/>
              </a:rPr>
              <a:t>Description: </a:t>
            </a:r>
          </a:p>
          <a:p>
            <a:pPr marL="0" indent="0" algn="just">
              <a:lnSpc>
                <a:spcPct val="110000"/>
              </a:lnSpc>
              <a:buNone/>
            </a:pPr>
            <a:r>
              <a:rPr lang="en-US" sz="1800" dirty="0"/>
              <a:t>Farmers contribute significantly to a country’s food security by producing fresh fruits and crops. Farmers are no longer profitable from crop cultivation due to a lack of funding, inadequate crop cultivation support from the government, rising crop cultivation costs, and frequent natural disasters. Previous farmer assistance papers did not include the development of an intelligent ICT-based smartphone application for farmers, which included an online crop selling feature, seed and fertilizer search, weather information, crop care alert, </a:t>
            </a:r>
            <a:r>
              <a:rPr lang="en-US" sz="1800" dirty="0" err="1"/>
              <a:t>agri</a:t>
            </a:r>
            <a:r>
              <a:rPr lang="en-US" sz="1800" dirty="0"/>
              <a:t>-expert search, agriculture training, farmer loan application, crop price listing, and crop seller store search feature. </a:t>
            </a:r>
          </a:p>
          <a:p>
            <a:pPr marL="0" indent="0" algn="just">
              <a:lnSpc>
                <a:spcPct val="110000"/>
              </a:lnSpc>
              <a:buNone/>
            </a:pPr>
            <a:r>
              <a:rPr lang="en-US" sz="1800" b="1" dirty="0">
                <a:solidFill>
                  <a:schemeClr val="accent2">
                    <a:lumMod val="50000"/>
                  </a:schemeClr>
                </a:solidFill>
                <a:cs typeface="Arial" panose="020B0604020202020204" pitchFamily="34" charset="0"/>
              </a:rPr>
              <a:t>Observation:</a:t>
            </a:r>
          </a:p>
          <a:p>
            <a:pPr marL="342900" indent="-342900" algn="just">
              <a:lnSpc>
                <a:spcPct val="107000"/>
              </a:lnSpc>
              <a:spcBef>
                <a:spcPts val="0"/>
              </a:spcBef>
              <a:buAutoNum type="arabicPeriod"/>
            </a:pPr>
            <a:r>
              <a:rPr lang="en-US" sz="1800" dirty="0"/>
              <a:t>Combines multiple farming services (crop selling, weather updates, training, etc.) in a single app, reducing the need for multiple tools.</a:t>
            </a:r>
          </a:p>
          <a:p>
            <a:pPr marL="342900" indent="-342900" algn="just">
              <a:lnSpc>
                <a:spcPct val="107000"/>
              </a:lnSpc>
              <a:spcBef>
                <a:spcPts val="0"/>
              </a:spcBef>
              <a:buAutoNum type="arabicPeriod"/>
            </a:pPr>
            <a:r>
              <a:rPr lang="en-US" sz="1800" dirty="0"/>
              <a:t>Provides instant weather alerts, crop disease notifications, and fertilizer recommendations for better decision-making.</a:t>
            </a:r>
          </a:p>
          <a:p>
            <a:pPr marL="0" indent="0" algn="just">
              <a:lnSpc>
                <a:spcPct val="107000"/>
              </a:lnSpc>
              <a:spcBef>
                <a:spcPts val="0"/>
              </a:spcBef>
              <a:buNone/>
            </a:pPr>
            <a:endParaRPr lang="en-US" sz="1800" dirty="0"/>
          </a:p>
          <a:p>
            <a:pPr marL="0" indent="0" algn="just">
              <a:lnSpc>
                <a:spcPct val="107000"/>
              </a:lnSpc>
              <a:spcBef>
                <a:spcPts val="0"/>
              </a:spcBef>
              <a:buNone/>
            </a:pPr>
            <a:r>
              <a:rPr lang="en-US" sz="1800" b="1" dirty="0">
                <a:solidFill>
                  <a:schemeClr val="accent2">
                    <a:lumMod val="50000"/>
                  </a:schemeClr>
                </a:solidFill>
                <a:cs typeface="Arial" panose="020B0604020202020204" pitchFamily="34" charset="0"/>
              </a:rPr>
              <a:t>Scope:</a:t>
            </a:r>
            <a:endParaRPr lang="en-US" sz="1800" dirty="0"/>
          </a:p>
          <a:p>
            <a:pPr marL="342900" indent="-342900" algn="just">
              <a:lnSpc>
                <a:spcPct val="107000"/>
              </a:lnSpc>
              <a:spcBef>
                <a:spcPts val="0"/>
              </a:spcBef>
              <a:buAutoNum type="arabicPeriod"/>
            </a:pPr>
            <a:r>
              <a:rPr lang="en-US" sz="1800" dirty="0"/>
              <a:t>Some features like live crop selling or real-time expert consultation require stable internet connectivity.</a:t>
            </a:r>
          </a:p>
          <a:p>
            <a:pPr marL="342900" indent="-342900" algn="just">
              <a:lnSpc>
                <a:spcPct val="107000"/>
              </a:lnSpc>
              <a:spcBef>
                <a:spcPts val="0"/>
              </a:spcBef>
              <a:buAutoNum type="arabicPeriod"/>
            </a:pPr>
            <a:r>
              <a:rPr lang="en-US" sz="1800" dirty="0"/>
              <a:t>Farmers with limited smartphone or app knowledge may find it difficult to use advanced features initially.</a:t>
            </a: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1800" dirty="0">
              <a:latin typeface="Calisto MT" panose="02040603050505030304" pitchFamily="18" charset="0"/>
            </a:endParaRPr>
          </a:p>
          <a:p>
            <a:pPr marL="0" indent="0" algn="just">
              <a:lnSpc>
                <a:spcPct val="100000"/>
              </a:lnSpc>
              <a:buNone/>
            </a:pPr>
            <a:endParaRPr lang="en-US" sz="2000" b="1" i="1" dirty="0">
              <a:solidFill>
                <a:srgbClr val="C00000"/>
              </a:solidFill>
              <a:latin typeface="Calisto MT" panose="02040603050505030304" pitchFamily="18" charset="0"/>
            </a:endParaRPr>
          </a:p>
        </p:txBody>
      </p:sp>
      <p:sp>
        <p:nvSpPr>
          <p:cNvPr id="7" name="Slide Number Placeholder 6">
            <a:extLst>
              <a:ext uri="{FF2B5EF4-FFF2-40B4-BE49-F238E27FC236}">
                <a16:creationId xmlns:a16="http://schemas.microsoft.com/office/drawing/2014/main" id="{F17FEC4D-009C-401E-B683-DD8927356D7B}"/>
              </a:ext>
            </a:extLst>
          </p:cNvPr>
          <p:cNvSpPr>
            <a:spLocks noGrp="1"/>
          </p:cNvSpPr>
          <p:nvPr>
            <p:ph type="sldNum" sz="quarter" idx="12"/>
          </p:nvPr>
        </p:nvSpPr>
        <p:spPr/>
        <p:txBody>
          <a:bodyPr/>
          <a:lstStyle/>
          <a:p>
            <a:fld id="{D90542D4-23E8-43E0-BA8E-C972DA1A005D}" type="slidenum">
              <a:rPr lang="en-US" sz="1400" b="1" smtClean="0">
                <a:solidFill>
                  <a:schemeClr val="tx1"/>
                </a:solidFill>
                <a:latin typeface="Calisto MT" panose="02040603050505030304" pitchFamily="18" charset="0"/>
              </a:rPr>
              <a:pPr/>
              <a:t>9</a:t>
            </a:fld>
            <a:endParaRPr lang="en-US" sz="1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42143191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18A7714-4E26-4EDA-978C-2CFBBBAE2B8E}">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 2013 - 2022</Template>
  <TotalTime>9629</TotalTime>
  <Words>5749</Words>
  <Application>Microsoft Office PowerPoint</Application>
  <PresentationFormat>On-screen Show (4:3)</PresentationFormat>
  <Paragraphs>568</Paragraphs>
  <Slides>54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Arial,Sans-Serif</vt:lpstr>
      <vt:lpstr>Calibri</vt:lpstr>
      <vt:lpstr>Calibri Light</vt:lpstr>
      <vt:lpstr>Calisto MT</vt:lpstr>
      <vt:lpstr>Sabon Next LT</vt:lpstr>
      <vt:lpstr>Times New Roman</vt:lpstr>
      <vt:lpstr>Office Theme</vt:lpstr>
      <vt:lpstr>KisanConnect: A Unified Smart Service Platform for Farmers and RSK</vt:lpstr>
      <vt:lpstr>1. Abstract:</vt:lpstr>
      <vt:lpstr>   2.Motivation</vt:lpstr>
      <vt:lpstr>3. Objectives of the Project</vt:lpstr>
      <vt:lpstr>4. Scope</vt:lpstr>
      <vt:lpstr>5. Title Justification</vt:lpstr>
      <vt:lpstr>6. Literature Survey-1</vt:lpstr>
      <vt:lpstr>6. Literature Survey-2</vt:lpstr>
      <vt:lpstr>6. Literature Survey-3</vt:lpstr>
      <vt:lpstr>6. Literature Survey-4</vt:lpstr>
      <vt:lpstr>6. Literature Survey-5</vt:lpstr>
      <vt:lpstr>6. Literature Survey-6</vt:lpstr>
      <vt:lpstr>6. Literature Survey-7</vt:lpstr>
      <vt:lpstr>6. Literature Survey-8</vt:lpstr>
      <vt:lpstr>Summary of existing implementations</vt:lpstr>
      <vt:lpstr>Summary of existing implementations</vt:lpstr>
      <vt:lpstr>Summary of existing implementations</vt:lpstr>
      <vt:lpstr>Summary of existing implementations </vt:lpstr>
      <vt:lpstr>7. Summary of Design Thinking Findings  </vt:lpstr>
      <vt:lpstr>7. Summary of Design Thinking Findings  </vt:lpstr>
      <vt:lpstr> 8.UML Diagrams</vt:lpstr>
      <vt:lpstr>8.UML Diagrams</vt:lpstr>
      <vt:lpstr>8.UML Diagrams</vt:lpstr>
      <vt:lpstr> 8.UML Diagrams</vt:lpstr>
      <vt:lpstr>9.Functional and Non-Functional Requirements</vt:lpstr>
      <vt:lpstr>10. Proposed Approach Block Diagram</vt:lpstr>
      <vt:lpstr>11. Kisan Connect-Methodology</vt:lpstr>
      <vt:lpstr>11.Kisan Connect-Methodology</vt:lpstr>
      <vt:lpstr>11. Kisan Connect Methodology</vt:lpstr>
      <vt:lpstr>11. Kisan Connect-Methodology</vt:lpstr>
      <vt:lpstr>11. Kisan Connect Methodology</vt:lpstr>
      <vt:lpstr>11.Kisan Connect-Methodology</vt:lpstr>
      <vt:lpstr>11.Kisan Connect-Methodology</vt:lpstr>
      <vt:lpstr>11. Kisan Connect-Methodology</vt:lpstr>
      <vt:lpstr>11. Kisan Connect Methodology</vt:lpstr>
      <vt:lpstr>11.Kisan Connect-Methodology</vt:lpstr>
      <vt:lpstr>12.Results</vt:lpstr>
      <vt:lpstr>12. Results</vt:lpstr>
      <vt:lpstr>12. Results</vt:lpstr>
      <vt:lpstr>12. Results</vt:lpstr>
      <vt:lpstr>12. Results</vt:lpstr>
      <vt:lpstr>13. Outcome of the Project </vt:lpstr>
      <vt:lpstr>14. Comparison</vt:lpstr>
      <vt:lpstr>PowerPoint Presentation</vt:lpstr>
      <vt:lpstr>PowerPoint Presentation</vt:lpstr>
      <vt:lpstr>PowerPoint Presentation</vt:lpstr>
      <vt:lpstr>PowerPoint Presentation</vt:lpstr>
      <vt:lpstr>THANK YOU</vt:lpstr>
      <vt:lpstr>PowerPoint Presentation</vt:lpstr>
      <vt:lpstr>PowerPoint Presentation</vt:lpstr>
      <vt:lpstr>Technology</vt:lpstr>
      <vt:lpstr> DataFlow Diagram</vt:lpstr>
      <vt:lpstr> UML Diagrams-Sequence Diagram</vt:lpstr>
      <vt:lpstr> Activity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dc:title>
  <dc:creator>ashutosh satapathy</dc:creator>
  <cp:lastModifiedBy>Tuhi Mamidi</cp:lastModifiedBy>
  <cp:revision>548</cp:revision>
  <dcterms:created xsi:type="dcterms:W3CDTF">2023-03-25T12:51:43Z</dcterms:created>
  <dcterms:modified xsi:type="dcterms:W3CDTF">2025-11-26T20:49:18Z</dcterms:modified>
</cp:coreProperties>
</file>